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 id="2147483674" r:id="rId6"/>
    <p:sldMasterId id="2147483686" r:id="rId7"/>
    <p:sldMasterId id="2147483700" r:id="rId8"/>
    <p:sldMasterId id="2147483714" r:id="rId9"/>
    <p:sldMasterId id="2147483728" r:id="rId10"/>
    <p:sldMasterId id="2147483742" r:id="rId11"/>
  </p:sldMasterIdLst>
  <p:notesMasterIdLst>
    <p:notesMasterId r:id="rId38"/>
  </p:notesMasterIdLst>
  <p:sldIdLst>
    <p:sldId id="256" r:id="rId12"/>
    <p:sldId id="397" r:id="rId13"/>
    <p:sldId id="440" r:id="rId14"/>
    <p:sldId id="438" r:id="rId15"/>
    <p:sldId id="439" r:id="rId16"/>
    <p:sldId id="434" r:id="rId17"/>
    <p:sldId id="426" r:id="rId18"/>
    <p:sldId id="428" r:id="rId19"/>
    <p:sldId id="429" r:id="rId20"/>
    <p:sldId id="437" r:id="rId21"/>
    <p:sldId id="430" r:id="rId22"/>
    <p:sldId id="414" r:id="rId23"/>
    <p:sldId id="431" r:id="rId24"/>
    <p:sldId id="363" r:id="rId25"/>
    <p:sldId id="416" r:id="rId26"/>
    <p:sldId id="432" r:id="rId27"/>
    <p:sldId id="436" r:id="rId28"/>
    <p:sldId id="412" r:id="rId29"/>
    <p:sldId id="399" r:id="rId30"/>
    <p:sldId id="401" r:id="rId31"/>
    <p:sldId id="422" r:id="rId32"/>
    <p:sldId id="366" r:id="rId33"/>
    <p:sldId id="407" r:id="rId34"/>
    <p:sldId id="408" r:id="rId35"/>
    <p:sldId id="423" r:id="rId36"/>
    <p:sldId id="402" r:id="rId37"/>
  </p:sldIdLst>
  <p:sldSz cx="9144000" cy="6858000" type="screen4x3"/>
  <p:notesSz cx="6918325"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ssaretti, Joe (MCSS)" initials="JP" lastIdx="3" clrIdx="0"/>
  <p:cmAuthor id="7" name="Khan, Sahil (MCSS)" initials="KS(" lastIdx="1" clrIdx="7"/>
  <p:cmAuthor id="1" name="Chevalier, Carmen (CSS)" initials="CC(" lastIdx="17" clrIdx="1"/>
  <p:cmAuthor id="8" name="Chilvers, Ashley (MCSS)" initials="CA(" lastIdx="3" clrIdx="8">
    <p:extLst/>
  </p:cmAuthor>
  <p:cmAuthor id="2" name="Burnett, Monique (CSS)" initials="BM(" lastIdx="8" clrIdx="2"/>
  <p:cmAuthor id="9" name="Corey, Bonnie (MCYS)" initials="CB(" lastIdx="3" clrIdx="9"/>
  <p:cmAuthor id="3" name="Shackleton, Michael (MCSS)" initials="MNS" lastIdx="1" clrIdx="3"/>
  <p:cmAuthor id="10" name="Cook, Colleen (MCSS)" initials="CC" lastIdx="2" clrIdx="10"/>
  <p:cmAuthor id="4" name="Mercer, Imogen (MCSS)" initials="MI(" lastIdx="20" clrIdx="4"/>
  <p:cmAuthor id="5" name="Khan, Sahil (MCSS)" initials="KS" lastIdx="1" clrIdx="5"/>
  <p:cmAuthor id="6" name="Burnett, Monique (MCSS)" initials="BM(" lastIdx="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66"/>
    <a:srgbClr val="F05A2A"/>
    <a:srgbClr val="FFFF00"/>
    <a:srgbClr val="575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08" autoAdjust="0"/>
    <p:restoredTop sz="91937" autoAdjust="0"/>
  </p:normalViewPr>
  <p:slideViewPr>
    <p:cSldViewPr>
      <p:cViewPr>
        <p:scale>
          <a:sx n="77" d="100"/>
          <a:sy n="77" d="100"/>
        </p:scale>
        <p:origin x="-2069" y="-1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6.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8DDF1C-3706-4770-85FD-697B04B87D73}"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CA"/>
        </a:p>
      </dgm:t>
    </dgm:pt>
    <dgm:pt modelId="{C1AAB53A-4D82-4F24-9A4B-B314B2395E1F}">
      <dgm:prSet phldrT="[Text]" custT="1">
        <dgm:style>
          <a:lnRef idx="1">
            <a:schemeClr val="accent2"/>
          </a:lnRef>
          <a:fillRef idx="3">
            <a:schemeClr val="accent2"/>
          </a:fillRef>
          <a:effectRef idx="2">
            <a:schemeClr val="accent2"/>
          </a:effectRef>
          <a:fontRef idx="minor">
            <a:schemeClr val="lt1"/>
          </a:fontRef>
        </dgm:style>
      </dgm:prSet>
      <dgm:spPr>
        <a:solidFill>
          <a:schemeClr val="accent6">
            <a:lumMod val="20000"/>
            <a:lumOff val="80000"/>
          </a:schemeClr>
        </a:solidFill>
        <a:ln>
          <a:noFill/>
        </a:ln>
      </dgm:spPr>
      <dgm:t>
        <a:bodyPr/>
        <a:lstStyle/>
        <a:p>
          <a:r>
            <a:rPr lang="en-CA" sz="2400" b="0" dirty="0" smtClean="0">
              <a:solidFill>
                <a:schemeClr val="tx1">
                  <a:lumMod val="75000"/>
                  <a:lumOff val="25000"/>
                </a:schemeClr>
              </a:solidFill>
            </a:rPr>
            <a:t>DS Compliance Framework</a:t>
          </a:r>
          <a:endParaRPr lang="en-CA" sz="2400" b="0" dirty="0">
            <a:solidFill>
              <a:schemeClr val="tx1">
                <a:lumMod val="75000"/>
                <a:lumOff val="25000"/>
              </a:schemeClr>
            </a:solidFill>
          </a:endParaRPr>
        </a:p>
      </dgm:t>
    </dgm:pt>
    <dgm:pt modelId="{03DED0C7-A1FF-4B20-936A-B05B51C74862}" type="parTrans" cxnId="{8D6F3590-3507-4464-89D6-2FD2F79FE190}">
      <dgm:prSet/>
      <dgm:spPr/>
      <dgm:t>
        <a:bodyPr/>
        <a:lstStyle/>
        <a:p>
          <a:endParaRPr lang="en-CA"/>
        </a:p>
      </dgm:t>
    </dgm:pt>
    <dgm:pt modelId="{770FC0F0-E783-44D9-822A-00B606BFF567}" type="sibTrans" cxnId="{8D6F3590-3507-4464-89D6-2FD2F79FE190}">
      <dgm:prSet/>
      <dgm:spPr/>
      <dgm:t>
        <a:bodyPr/>
        <a:lstStyle/>
        <a:p>
          <a:endParaRPr lang="en-CA"/>
        </a:p>
      </dgm:t>
    </dgm:pt>
    <dgm:pt modelId="{3E165D7E-7D76-4AD0-8F9C-1F396F371595}">
      <dgm:prSet phldrT="[Text]" custT="1">
        <dgm:style>
          <a:lnRef idx="1">
            <a:schemeClr val="accent2"/>
          </a:lnRef>
          <a:fillRef idx="3">
            <a:schemeClr val="accent2"/>
          </a:fillRef>
          <a:effectRef idx="2">
            <a:schemeClr val="accent2"/>
          </a:effectRef>
          <a:fontRef idx="minor">
            <a:schemeClr val="lt1"/>
          </a:fontRef>
        </dgm:style>
      </dgm:prSet>
      <dgm:spPr>
        <a:solidFill>
          <a:schemeClr val="accent6">
            <a:lumMod val="20000"/>
            <a:lumOff val="80000"/>
          </a:schemeClr>
        </a:solidFill>
        <a:ln>
          <a:noFill/>
        </a:ln>
      </dgm:spPr>
      <dgm:t>
        <a:bodyPr/>
        <a:lstStyle/>
        <a:p>
          <a:r>
            <a:rPr lang="en-CA" sz="1600" b="0" dirty="0" smtClean="0">
              <a:solidFill>
                <a:srgbClr val="57585A"/>
              </a:solidFill>
            </a:rPr>
            <a:t>Compliance Support</a:t>
          </a:r>
          <a:endParaRPr lang="en-CA" sz="1600" b="0" dirty="0">
            <a:solidFill>
              <a:srgbClr val="57585A"/>
            </a:solidFill>
          </a:endParaRPr>
        </a:p>
      </dgm:t>
    </dgm:pt>
    <dgm:pt modelId="{93E07D1F-B798-4599-9620-45E4430A78F9}" type="parTrans" cxnId="{637911E1-CBA4-4DC4-BC27-A86914FAF1A8}">
      <dgm:prSet/>
      <dgm:spPr/>
      <dgm:t>
        <a:bodyPr/>
        <a:lstStyle/>
        <a:p>
          <a:endParaRPr lang="en-CA"/>
        </a:p>
      </dgm:t>
    </dgm:pt>
    <dgm:pt modelId="{24CECBA3-86CC-4F37-BA58-171827AA4CF8}" type="sibTrans" cxnId="{637911E1-CBA4-4DC4-BC27-A86914FAF1A8}">
      <dgm:prSet/>
      <dgm:spPr/>
      <dgm:t>
        <a:bodyPr/>
        <a:lstStyle/>
        <a:p>
          <a:endParaRPr lang="en-CA"/>
        </a:p>
      </dgm:t>
    </dgm:pt>
    <dgm:pt modelId="{9275EA0A-F092-4432-83F3-7275007FC9AC}">
      <dgm:prSet phldrT="[Text]" custT="1">
        <dgm:style>
          <a:lnRef idx="1">
            <a:schemeClr val="accent2"/>
          </a:lnRef>
          <a:fillRef idx="3">
            <a:schemeClr val="accent2"/>
          </a:fillRef>
          <a:effectRef idx="2">
            <a:schemeClr val="accent2"/>
          </a:effectRef>
          <a:fontRef idx="minor">
            <a:schemeClr val="lt1"/>
          </a:fontRef>
        </dgm:style>
      </dgm:prSet>
      <dgm:spPr>
        <a:solidFill>
          <a:schemeClr val="accent6">
            <a:lumMod val="20000"/>
            <a:lumOff val="80000"/>
          </a:schemeClr>
        </a:solidFill>
        <a:ln>
          <a:noFill/>
        </a:ln>
      </dgm:spPr>
      <dgm:t>
        <a:bodyPr/>
        <a:lstStyle/>
        <a:p>
          <a:r>
            <a:rPr lang="en-CA" sz="1200" dirty="0" smtClean="0">
              <a:solidFill>
                <a:schemeClr val="tx1">
                  <a:lumMod val="65000"/>
                  <a:lumOff val="35000"/>
                </a:schemeClr>
              </a:solidFill>
            </a:rPr>
            <a:t>The intention is that service agencies achieve compliance </a:t>
          </a:r>
          <a:r>
            <a:rPr lang="en-CA" sz="1200" u="sng" dirty="0" smtClean="0">
              <a:solidFill>
                <a:schemeClr val="tx1">
                  <a:lumMod val="65000"/>
                  <a:lumOff val="35000"/>
                </a:schemeClr>
              </a:solidFill>
            </a:rPr>
            <a:t>prior</a:t>
          </a:r>
          <a:r>
            <a:rPr lang="en-CA" sz="1200" dirty="0" smtClean="0">
              <a:solidFill>
                <a:schemeClr val="tx1">
                  <a:lumMod val="65000"/>
                  <a:lumOff val="35000"/>
                </a:schemeClr>
              </a:solidFill>
            </a:rPr>
            <a:t> to inspection.</a:t>
          </a:r>
        </a:p>
        <a:p>
          <a:endParaRPr lang="en-CA" sz="1200" dirty="0" smtClean="0">
            <a:solidFill>
              <a:schemeClr val="tx1">
                <a:lumMod val="65000"/>
                <a:lumOff val="35000"/>
              </a:schemeClr>
            </a:solidFill>
          </a:endParaRPr>
        </a:p>
        <a:p>
          <a:r>
            <a:rPr lang="en-CA" sz="1200" dirty="0" smtClean="0">
              <a:solidFill>
                <a:schemeClr val="tx1">
                  <a:lumMod val="65000"/>
                  <a:lumOff val="35000"/>
                </a:schemeClr>
              </a:solidFill>
            </a:rPr>
            <a:t>Information, support and resources  are available to assist service agencies to understand the requirements and evidence required to meet MCCSS expectations.</a:t>
          </a:r>
        </a:p>
        <a:p>
          <a:endParaRPr lang="en-CA" sz="1200" dirty="0" smtClean="0">
            <a:solidFill>
              <a:schemeClr val="tx1">
                <a:lumMod val="65000"/>
                <a:lumOff val="35000"/>
              </a:schemeClr>
            </a:solidFill>
          </a:endParaRPr>
        </a:p>
        <a:p>
          <a:r>
            <a:rPr lang="en-CA" sz="1200" dirty="0" smtClean="0">
              <a:solidFill>
                <a:schemeClr val="tx1">
                  <a:lumMod val="65000"/>
                  <a:lumOff val="35000"/>
                </a:schemeClr>
              </a:solidFill>
            </a:rPr>
            <a:t>Encourage service agencies to support one another to assist with compliance inspections.</a:t>
          </a:r>
          <a:endParaRPr lang="en-CA" sz="1200" dirty="0">
            <a:solidFill>
              <a:schemeClr val="tx1">
                <a:lumMod val="65000"/>
                <a:lumOff val="35000"/>
              </a:schemeClr>
            </a:solidFill>
          </a:endParaRPr>
        </a:p>
      </dgm:t>
    </dgm:pt>
    <dgm:pt modelId="{ABB4DE86-5665-465E-835E-0E9E3DB30606}" type="parTrans" cxnId="{AAE9A3B2-EC2A-4960-BB8A-194FC09933A5}">
      <dgm:prSet/>
      <dgm:spPr/>
      <dgm:t>
        <a:bodyPr/>
        <a:lstStyle/>
        <a:p>
          <a:endParaRPr lang="en-CA"/>
        </a:p>
      </dgm:t>
    </dgm:pt>
    <dgm:pt modelId="{65D4B5E5-2637-4D3C-A851-D94622B1F58A}" type="sibTrans" cxnId="{AAE9A3B2-EC2A-4960-BB8A-194FC09933A5}">
      <dgm:prSet/>
      <dgm:spPr/>
      <dgm:t>
        <a:bodyPr/>
        <a:lstStyle/>
        <a:p>
          <a:endParaRPr lang="en-CA"/>
        </a:p>
      </dgm:t>
    </dgm:pt>
    <dgm:pt modelId="{0BDFBC76-D3E2-43A6-BEA4-97C93C9FF334}">
      <dgm:prSet phldrT="[Text]" custT="1">
        <dgm:style>
          <a:lnRef idx="1">
            <a:schemeClr val="accent2"/>
          </a:lnRef>
          <a:fillRef idx="3">
            <a:schemeClr val="accent2"/>
          </a:fillRef>
          <a:effectRef idx="2">
            <a:schemeClr val="accent2"/>
          </a:effectRef>
          <a:fontRef idx="minor">
            <a:schemeClr val="lt1"/>
          </a:fontRef>
        </dgm:style>
      </dgm:prSet>
      <dgm:spPr>
        <a:solidFill>
          <a:schemeClr val="accent6">
            <a:lumMod val="20000"/>
            <a:lumOff val="80000"/>
          </a:schemeClr>
        </a:solidFill>
        <a:ln>
          <a:noFill/>
        </a:ln>
      </dgm:spPr>
      <dgm:t>
        <a:bodyPr/>
        <a:lstStyle/>
        <a:p>
          <a:r>
            <a:rPr lang="en-CA" sz="1600" b="0" dirty="0" smtClean="0">
              <a:solidFill>
                <a:srgbClr val="57585A"/>
              </a:solidFill>
            </a:rPr>
            <a:t>Compliance </a:t>
          </a:r>
          <a:r>
            <a:rPr lang="en-CA" sz="1600" b="0" dirty="0" smtClean="0">
              <a:solidFill>
                <a:schemeClr val="tx1">
                  <a:lumMod val="65000"/>
                  <a:lumOff val="35000"/>
                </a:schemeClr>
              </a:solidFill>
            </a:rPr>
            <a:t>Process</a:t>
          </a:r>
          <a:endParaRPr lang="en-CA" sz="1600" b="0" strike="sngStrike" dirty="0">
            <a:solidFill>
              <a:schemeClr val="tx1">
                <a:lumMod val="65000"/>
                <a:lumOff val="35000"/>
              </a:schemeClr>
            </a:solidFill>
          </a:endParaRPr>
        </a:p>
      </dgm:t>
    </dgm:pt>
    <dgm:pt modelId="{83760F6F-50A8-4E2E-85C6-982FE6790C7C}" type="parTrans" cxnId="{FA48E7AE-6D0E-40D9-B79B-B99CD63DE042}">
      <dgm:prSet/>
      <dgm:spPr/>
      <dgm:t>
        <a:bodyPr/>
        <a:lstStyle/>
        <a:p>
          <a:endParaRPr lang="en-CA"/>
        </a:p>
      </dgm:t>
    </dgm:pt>
    <dgm:pt modelId="{09409E6A-C685-483C-8892-581C998680C1}" type="sibTrans" cxnId="{FA48E7AE-6D0E-40D9-B79B-B99CD63DE042}">
      <dgm:prSet/>
      <dgm:spPr/>
      <dgm:t>
        <a:bodyPr/>
        <a:lstStyle/>
        <a:p>
          <a:endParaRPr lang="en-CA"/>
        </a:p>
      </dgm:t>
    </dgm:pt>
    <dgm:pt modelId="{226BA5A0-36AB-48CB-87C6-BE19B0DA097D}">
      <dgm:prSet phldrT="[Text]" phldr="1" custT="1">
        <dgm:style>
          <a:lnRef idx="1">
            <a:schemeClr val="accent2"/>
          </a:lnRef>
          <a:fillRef idx="3">
            <a:schemeClr val="accent2"/>
          </a:fillRef>
          <a:effectRef idx="2">
            <a:schemeClr val="accent2"/>
          </a:effectRef>
          <a:fontRef idx="minor">
            <a:schemeClr val="lt1"/>
          </a:fontRef>
        </dgm:style>
      </dgm:prSet>
      <dgm:spPr>
        <a:solidFill>
          <a:schemeClr val="accent6">
            <a:lumMod val="20000"/>
            <a:lumOff val="80000"/>
          </a:schemeClr>
        </a:solidFill>
        <a:ln>
          <a:noFill/>
        </a:ln>
      </dgm:spPr>
      <dgm:t>
        <a:bodyPr/>
        <a:lstStyle/>
        <a:p>
          <a:endParaRPr lang="en-CA" sz="100" dirty="0"/>
        </a:p>
      </dgm:t>
    </dgm:pt>
    <dgm:pt modelId="{99F20A28-AF6F-41DC-A5A0-58A62F027F92}" type="parTrans" cxnId="{5EE69523-76A1-4F25-9FB6-1A5617CF7108}">
      <dgm:prSet/>
      <dgm:spPr/>
      <dgm:t>
        <a:bodyPr/>
        <a:lstStyle/>
        <a:p>
          <a:endParaRPr lang="en-CA"/>
        </a:p>
      </dgm:t>
    </dgm:pt>
    <dgm:pt modelId="{3C390EAC-3108-4DEA-BC16-0E01A5DCECB9}" type="sibTrans" cxnId="{5EE69523-76A1-4F25-9FB6-1A5617CF7108}">
      <dgm:prSet/>
      <dgm:spPr/>
      <dgm:t>
        <a:bodyPr/>
        <a:lstStyle/>
        <a:p>
          <a:endParaRPr lang="en-CA"/>
        </a:p>
      </dgm:t>
    </dgm:pt>
    <dgm:pt modelId="{1EB4B9FA-14C8-4645-A9C3-3361D8907ECD}">
      <dgm:prSet custT="1">
        <dgm:style>
          <a:lnRef idx="1">
            <a:schemeClr val="accent2"/>
          </a:lnRef>
          <a:fillRef idx="3">
            <a:schemeClr val="accent2"/>
          </a:fillRef>
          <a:effectRef idx="2">
            <a:schemeClr val="accent2"/>
          </a:effectRef>
          <a:fontRef idx="minor">
            <a:schemeClr val="lt1"/>
          </a:fontRef>
        </dgm:style>
      </dgm:prSet>
      <dgm:spPr>
        <a:solidFill>
          <a:schemeClr val="accent6">
            <a:lumMod val="20000"/>
            <a:lumOff val="80000"/>
          </a:schemeClr>
        </a:solidFill>
        <a:ln>
          <a:noFill/>
        </a:ln>
      </dgm:spPr>
      <dgm:t>
        <a:bodyPr/>
        <a:lstStyle/>
        <a:p>
          <a:r>
            <a:rPr lang="en-CA" sz="1600" b="0" dirty="0" smtClean="0">
              <a:solidFill>
                <a:srgbClr val="57585A"/>
              </a:solidFill>
            </a:rPr>
            <a:t>Enforcement (if necessary)</a:t>
          </a:r>
          <a:endParaRPr lang="en-CA" sz="1600" b="0" dirty="0">
            <a:solidFill>
              <a:srgbClr val="57585A"/>
            </a:solidFill>
          </a:endParaRPr>
        </a:p>
      </dgm:t>
    </dgm:pt>
    <dgm:pt modelId="{9D9F2213-AA20-4706-84A1-EDC2580BD396}" type="parTrans" cxnId="{2ED1D57E-4B06-431F-8EEB-F0A572A4D547}">
      <dgm:prSet/>
      <dgm:spPr/>
      <dgm:t>
        <a:bodyPr/>
        <a:lstStyle/>
        <a:p>
          <a:endParaRPr lang="en-CA"/>
        </a:p>
      </dgm:t>
    </dgm:pt>
    <dgm:pt modelId="{900B2DD7-ECF5-47F9-88F1-CE4BD91DE38D}" type="sibTrans" cxnId="{2ED1D57E-4B06-431F-8EEB-F0A572A4D547}">
      <dgm:prSet/>
      <dgm:spPr/>
      <dgm:t>
        <a:bodyPr/>
        <a:lstStyle/>
        <a:p>
          <a:endParaRPr lang="en-CA"/>
        </a:p>
      </dgm:t>
    </dgm:pt>
    <dgm:pt modelId="{8566FEF9-C6DE-4B13-97E0-44B676020FBB}">
      <dgm:prSet>
        <dgm:style>
          <a:lnRef idx="1">
            <a:schemeClr val="accent2"/>
          </a:lnRef>
          <a:fillRef idx="3">
            <a:schemeClr val="accent2"/>
          </a:fillRef>
          <a:effectRef idx="2">
            <a:schemeClr val="accent2"/>
          </a:effectRef>
          <a:fontRef idx="minor">
            <a:schemeClr val="lt1"/>
          </a:fontRef>
        </dgm:style>
      </dgm:prSet>
      <dgm:spPr>
        <a:solidFill>
          <a:schemeClr val="accent6">
            <a:lumMod val="20000"/>
            <a:lumOff val="80000"/>
          </a:schemeClr>
        </a:solidFill>
        <a:ln>
          <a:noFill/>
        </a:ln>
      </dgm:spPr>
      <dgm:t>
        <a:bodyPr/>
        <a:lstStyle/>
        <a:p>
          <a:endParaRPr lang="en-CA"/>
        </a:p>
      </dgm:t>
    </dgm:pt>
    <dgm:pt modelId="{27CA787D-F250-4F83-A572-4EC097832439}" type="parTrans" cxnId="{9997AF2D-C867-41AC-AF1F-3A74A716EAAA}">
      <dgm:prSet/>
      <dgm:spPr/>
      <dgm:t>
        <a:bodyPr/>
        <a:lstStyle/>
        <a:p>
          <a:endParaRPr lang="en-CA"/>
        </a:p>
      </dgm:t>
    </dgm:pt>
    <dgm:pt modelId="{0193B50E-2195-47E0-B5A9-F17FB3BBC235}" type="sibTrans" cxnId="{9997AF2D-C867-41AC-AF1F-3A74A716EAAA}">
      <dgm:prSet/>
      <dgm:spPr/>
      <dgm:t>
        <a:bodyPr/>
        <a:lstStyle/>
        <a:p>
          <a:endParaRPr lang="en-CA"/>
        </a:p>
      </dgm:t>
    </dgm:pt>
    <dgm:pt modelId="{204A39CC-534C-4BF6-ABDB-4671E4B606CC}" type="pres">
      <dgm:prSet presAssocID="{668DDF1C-3706-4770-85FD-697B04B87D73}" presName="Name0" presStyleCnt="0">
        <dgm:presLayoutVars>
          <dgm:chPref val="1"/>
          <dgm:dir/>
          <dgm:animOne val="branch"/>
          <dgm:animLvl val="lvl"/>
          <dgm:resizeHandles/>
        </dgm:presLayoutVars>
      </dgm:prSet>
      <dgm:spPr/>
      <dgm:t>
        <a:bodyPr/>
        <a:lstStyle/>
        <a:p>
          <a:endParaRPr lang="en-CA"/>
        </a:p>
      </dgm:t>
    </dgm:pt>
    <dgm:pt modelId="{16F2F2F3-736C-495E-A1BB-C2A82FA6FA94}" type="pres">
      <dgm:prSet presAssocID="{C1AAB53A-4D82-4F24-9A4B-B314B2395E1F}" presName="vertOne" presStyleCnt="0"/>
      <dgm:spPr/>
    </dgm:pt>
    <dgm:pt modelId="{2A00D766-A67B-4746-92CC-A7B94B1B69CA}" type="pres">
      <dgm:prSet presAssocID="{C1AAB53A-4D82-4F24-9A4B-B314B2395E1F}" presName="txOne" presStyleLbl="node0" presStyleIdx="0" presStyleCnt="1" custScaleY="11534" custLinFactNeighborX="644" custLinFactNeighborY="59315">
        <dgm:presLayoutVars>
          <dgm:chPref val="3"/>
        </dgm:presLayoutVars>
      </dgm:prSet>
      <dgm:spPr/>
      <dgm:t>
        <a:bodyPr/>
        <a:lstStyle/>
        <a:p>
          <a:endParaRPr lang="en-CA"/>
        </a:p>
      </dgm:t>
    </dgm:pt>
    <dgm:pt modelId="{589C5135-E1CE-4F3E-9023-4C6D8379E2C0}" type="pres">
      <dgm:prSet presAssocID="{C1AAB53A-4D82-4F24-9A4B-B314B2395E1F}" presName="parTransOne" presStyleCnt="0"/>
      <dgm:spPr/>
    </dgm:pt>
    <dgm:pt modelId="{DDF3FF7A-5405-48F2-82E9-70C0A8A95401}" type="pres">
      <dgm:prSet presAssocID="{C1AAB53A-4D82-4F24-9A4B-B314B2395E1F}" presName="horzOne" presStyleCnt="0"/>
      <dgm:spPr/>
    </dgm:pt>
    <dgm:pt modelId="{D8A07614-DF4E-4D7F-9A09-4EEBFACE3792}" type="pres">
      <dgm:prSet presAssocID="{3E165D7E-7D76-4AD0-8F9C-1F396F371595}" presName="vertTwo" presStyleCnt="0"/>
      <dgm:spPr/>
    </dgm:pt>
    <dgm:pt modelId="{731D5943-8C01-4721-A8E1-9D3425E3B110}" type="pres">
      <dgm:prSet presAssocID="{3E165D7E-7D76-4AD0-8F9C-1F396F371595}" presName="txTwo" presStyleLbl="node2" presStyleIdx="0" presStyleCnt="3" custScaleX="36335" custScaleY="13241" custLinFactNeighborX="2658" custLinFactNeighborY="8736">
        <dgm:presLayoutVars>
          <dgm:chPref val="3"/>
        </dgm:presLayoutVars>
      </dgm:prSet>
      <dgm:spPr/>
      <dgm:t>
        <a:bodyPr/>
        <a:lstStyle/>
        <a:p>
          <a:endParaRPr lang="en-CA"/>
        </a:p>
      </dgm:t>
    </dgm:pt>
    <dgm:pt modelId="{AB3833F1-C77A-4966-8A9A-9112846E22B6}" type="pres">
      <dgm:prSet presAssocID="{3E165D7E-7D76-4AD0-8F9C-1F396F371595}" presName="parTransTwo" presStyleCnt="0"/>
      <dgm:spPr/>
    </dgm:pt>
    <dgm:pt modelId="{B960A1E0-0925-4AED-951E-3AD0BC0B9534}" type="pres">
      <dgm:prSet presAssocID="{3E165D7E-7D76-4AD0-8F9C-1F396F371595}" presName="horzTwo" presStyleCnt="0"/>
      <dgm:spPr/>
    </dgm:pt>
    <dgm:pt modelId="{BB1113D8-4B36-4684-9ABB-53FBA15D91C8}" type="pres">
      <dgm:prSet presAssocID="{9275EA0A-F092-4432-83F3-7275007FC9AC}" presName="vertThree" presStyleCnt="0"/>
      <dgm:spPr/>
    </dgm:pt>
    <dgm:pt modelId="{8723A4DB-D360-48D3-B6F3-A31623D7F0B3}" type="pres">
      <dgm:prSet presAssocID="{9275EA0A-F092-4432-83F3-7275007FC9AC}" presName="txThree" presStyleLbl="node3" presStyleIdx="0" presStyleCnt="3" custScaleX="36234" custScaleY="73136" custLinFactNeighborX="2871" custLinFactNeighborY="-4860">
        <dgm:presLayoutVars>
          <dgm:chPref val="3"/>
        </dgm:presLayoutVars>
      </dgm:prSet>
      <dgm:spPr/>
      <dgm:t>
        <a:bodyPr/>
        <a:lstStyle/>
        <a:p>
          <a:endParaRPr lang="en-CA"/>
        </a:p>
      </dgm:t>
    </dgm:pt>
    <dgm:pt modelId="{75EF3DAD-7C92-43E5-9934-E1BAF26826C9}" type="pres">
      <dgm:prSet presAssocID="{9275EA0A-F092-4432-83F3-7275007FC9AC}" presName="horzThree" presStyleCnt="0"/>
      <dgm:spPr/>
    </dgm:pt>
    <dgm:pt modelId="{E4ECA48F-A5D5-4216-B31E-BCAAE4877FE2}" type="pres">
      <dgm:prSet presAssocID="{24CECBA3-86CC-4F37-BA58-171827AA4CF8}" presName="sibSpaceTwo" presStyleCnt="0"/>
      <dgm:spPr/>
    </dgm:pt>
    <dgm:pt modelId="{1574785B-29FE-458F-8DF5-8661D3C81368}" type="pres">
      <dgm:prSet presAssocID="{0BDFBC76-D3E2-43A6-BEA4-97C93C9FF334}" presName="vertTwo" presStyleCnt="0"/>
      <dgm:spPr/>
    </dgm:pt>
    <dgm:pt modelId="{FDFB76FD-DAA4-4EE2-9C70-E4F6C34BF396}" type="pres">
      <dgm:prSet presAssocID="{0BDFBC76-D3E2-43A6-BEA4-97C93C9FF334}" presName="txTwo" presStyleLbl="node2" presStyleIdx="1" presStyleCnt="3" custScaleX="65441" custScaleY="13822" custLinFactNeighborX="3051" custLinFactNeighborY="8736">
        <dgm:presLayoutVars>
          <dgm:chPref val="3"/>
        </dgm:presLayoutVars>
      </dgm:prSet>
      <dgm:spPr/>
      <dgm:t>
        <a:bodyPr/>
        <a:lstStyle/>
        <a:p>
          <a:endParaRPr lang="en-CA"/>
        </a:p>
      </dgm:t>
    </dgm:pt>
    <dgm:pt modelId="{BCBAEC08-A6FE-40AF-A6D5-C6C0FBC246C8}" type="pres">
      <dgm:prSet presAssocID="{0BDFBC76-D3E2-43A6-BEA4-97C93C9FF334}" presName="parTransTwo" presStyleCnt="0"/>
      <dgm:spPr/>
    </dgm:pt>
    <dgm:pt modelId="{E486F7FE-65FF-4929-B437-75A873BFD4E5}" type="pres">
      <dgm:prSet presAssocID="{0BDFBC76-D3E2-43A6-BEA4-97C93C9FF334}" presName="horzTwo" presStyleCnt="0"/>
      <dgm:spPr/>
    </dgm:pt>
    <dgm:pt modelId="{BA803A48-584F-408F-BF4E-FD88FFF12EA7}" type="pres">
      <dgm:prSet presAssocID="{226BA5A0-36AB-48CB-87C6-BE19B0DA097D}" presName="vertThree" presStyleCnt="0"/>
      <dgm:spPr/>
    </dgm:pt>
    <dgm:pt modelId="{6DDAB2C4-5B73-44C9-8570-E812BCE0AF93}" type="pres">
      <dgm:prSet presAssocID="{226BA5A0-36AB-48CB-87C6-BE19B0DA097D}" presName="txThree" presStyleLbl="node3" presStyleIdx="1" presStyleCnt="3" custScaleX="65494" custScaleY="71442" custLinFactNeighborX="2426" custLinFactNeighborY="-4510">
        <dgm:presLayoutVars>
          <dgm:chPref val="3"/>
        </dgm:presLayoutVars>
      </dgm:prSet>
      <dgm:spPr/>
      <dgm:t>
        <a:bodyPr/>
        <a:lstStyle/>
        <a:p>
          <a:endParaRPr lang="en-CA"/>
        </a:p>
      </dgm:t>
    </dgm:pt>
    <dgm:pt modelId="{97084396-0CC5-444B-91B5-496DD93FF1A2}" type="pres">
      <dgm:prSet presAssocID="{226BA5A0-36AB-48CB-87C6-BE19B0DA097D}" presName="horzThree" presStyleCnt="0"/>
      <dgm:spPr/>
    </dgm:pt>
    <dgm:pt modelId="{E4D1B69B-5F6A-4433-ADCB-AA027C913F19}" type="pres">
      <dgm:prSet presAssocID="{09409E6A-C685-483C-8892-581C998680C1}" presName="sibSpaceTwo" presStyleCnt="0"/>
      <dgm:spPr/>
    </dgm:pt>
    <dgm:pt modelId="{42C97DB0-5B70-4CF3-B07F-E833AD54DCA0}" type="pres">
      <dgm:prSet presAssocID="{1EB4B9FA-14C8-4645-A9C3-3361D8907ECD}" presName="vertTwo" presStyleCnt="0"/>
      <dgm:spPr/>
    </dgm:pt>
    <dgm:pt modelId="{4BF4D392-E17D-4D17-9FCA-1DEDC181100A}" type="pres">
      <dgm:prSet presAssocID="{1EB4B9FA-14C8-4645-A9C3-3361D8907ECD}" presName="txTwo" presStyleLbl="node2" presStyleIdx="2" presStyleCnt="3" custScaleX="65441" custScaleY="13822" custLinFactNeighborX="-2904" custLinFactNeighborY="11802">
        <dgm:presLayoutVars>
          <dgm:chPref val="3"/>
        </dgm:presLayoutVars>
      </dgm:prSet>
      <dgm:spPr/>
      <dgm:t>
        <a:bodyPr/>
        <a:lstStyle/>
        <a:p>
          <a:endParaRPr lang="en-CA"/>
        </a:p>
      </dgm:t>
    </dgm:pt>
    <dgm:pt modelId="{B4964B28-CD54-4ADA-8966-A4811DD39EFA}" type="pres">
      <dgm:prSet presAssocID="{1EB4B9FA-14C8-4645-A9C3-3361D8907ECD}" presName="parTransTwo" presStyleCnt="0"/>
      <dgm:spPr/>
    </dgm:pt>
    <dgm:pt modelId="{88CB0E4C-C1DC-4C4D-B697-ADA5345EA2F4}" type="pres">
      <dgm:prSet presAssocID="{1EB4B9FA-14C8-4645-A9C3-3361D8907ECD}" presName="horzTwo" presStyleCnt="0"/>
      <dgm:spPr/>
    </dgm:pt>
    <dgm:pt modelId="{824DFA07-5239-4F85-BB80-B8C78E9F736C}" type="pres">
      <dgm:prSet presAssocID="{8566FEF9-C6DE-4B13-97E0-44B676020FBB}" presName="vertThree" presStyleCnt="0"/>
      <dgm:spPr/>
    </dgm:pt>
    <dgm:pt modelId="{27E40AC6-7921-48F7-85D2-05956C5FA2EC}" type="pres">
      <dgm:prSet presAssocID="{8566FEF9-C6DE-4B13-97E0-44B676020FBB}" presName="txThree" presStyleLbl="node3" presStyleIdx="2" presStyleCnt="3" custScaleX="65494" custScaleY="71442" custLinFactNeighborX="-2649" custLinFactNeighborY="-4021">
        <dgm:presLayoutVars>
          <dgm:chPref val="3"/>
        </dgm:presLayoutVars>
      </dgm:prSet>
      <dgm:spPr/>
      <dgm:t>
        <a:bodyPr/>
        <a:lstStyle/>
        <a:p>
          <a:endParaRPr lang="en-CA"/>
        </a:p>
      </dgm:t>
    </dgm:pt>
    <dgm:pt modelId="{6AAB6F6A-EFAF-4EBF-9DDC-8602AA98115B}" type="pres">
      <dgm:prSet presAssocID="{8566FEF9-C6DE-4B13-97E0-44B676020FBB}" presName="horzThree" presStyleCnt="0"/>
      <dgm:spPr/>
    </dgm:pt>
  </dgm:ptLst>
  <dgm:cxnLst>
    <dgm:cxn modelId="{8D6F3590-3507-4464-89D6-2FD2F79FE190}" srcId="{668DDF1C-3706-4770-85FD-697B04B87D73}" destId="{C1AAB53A-4D82-4F24-9A4B-B314B2395E1F}" srcOrd="0" destOrd="0" parTransId="{03DED0C7-A1FF-4B20-936A-B05B51C74862}" sibTransId="{770FC0F0-E783-44D9-822A-00B606BFF567}"/>
    <dgm:cxn modelId="{2ED1D57E-4B06-431F-8EEB-F0A572A4D547}" srcId="{C1AAB53A-4D82-4F24-9A4B-B314B2395E1F}" destId="{1EB4B9FA-14C8-4645-A9C3-3361D8907ECD}" srcOrd="2" destOrd="0" parTransId="{9D9F2213-AA20-4706-84A1-EDC2580BD396}" sibTransId="{900B2DD7-ECF5-47F9-88F1-CE4BD91DE38D}"/>
    <dgm:cxn modelId="{5EE69523-76A1-4F25-9FB6-1A5617CF7108}" srcId="{0BDFBC76-D3E2-43A6-BEA4-97C93C9FF334}" destId="{226BA5A0-36AB-48CB-87C6-BE19B0DA097D}" srcOrd="0" destOrd="0" parTransId="{99F20A28-AF6F-41DC-A5A0-58A62F027F92}" sibTransId="{3C390EAC-3108-4DEA-BC16-0E01A5DCECB9}"/>
    <dgm:cxn modelId="{41194490-7097-416E-9C56-53A9009312A3}" type="presOf" srcId="{1EB4B9FA-14C8-4645-A9C3-3361D8907ECD}" destId="{4BF4D392-E17D-4D17-9FCA-1DEDC181100A}" srcOrd="0" destOrd="0" presId="urn:microsoft.com/office/officeart/2005/8/layout/hierarchy4"/>
    <dgm:cxn modelId="{A658AD5D-2024-4087-B104-F893D3521405}" type="presOf" srcId="{668DDF1C-3706-4770-85FD-697B04B87D73}" destId="{204A39CC-534C-4BF6-ABDB-4671E4B606CC}" srcOrd="0" destOrd="0" presId="urn:microsoft.com/office/officeart/2005/8/layout/hierarchy4"/>
    <dgm:cxn modelId="{637911E1-CBA4-4DC4-BC27-A86914FAF1A8}" srcId="{C1AAB53A-4D82-4F24-9A4B-B314B2395E1F}" destId="{3E165D7E-7D76-4AD0-8F9C-1F396F371595}" srcOrd="0" destOrd="0" parTransId="{93E07D1F-B798-4599-9620-45E4430A78F9}" sibTransId="{24CECBA3-86CC-4F37-BA58-171827AA4CF8}"/>
    <dgm:cxn modelId="{642A1868-6B3A-449B-9370-D81F8D2ED6B5}" type="presOf" srcId="{226BA5A0-36AB-48CB-87C6-BE19B0DA097D}" destId="{6DDAB2C4-5B73-44C9-8570-E812BCE0AF93}" srcOrd="0" destOrd="0" presId="urn:microsoft.com/office/officeart/2005/8/layout/hierarchy4"/>
    <dgm:cxn modelId="{FA48E7AE-6D0E-40D9-B79B-B99CD63DE042}" srcId="{C1AAB53A-4D82-4F24-9A4B-B314B2395E1F}" destId="{0BDFBC76-D3E2-43A6-BEA4-97C93C9FF334}" srcOrd="1" destOrd="0" parTransId="{83760F6F-50A8-4E2E-85C6-982FE6790C7C}" sibTransId="{09409E6A-C685-483C-8892-581C998680C1}"/>
    <dgm:cxn modelId="{7A68BADB-7BBC-4A66-BE1E-9F77AD48E68E}" type="presOf" srcId="{8566FEF9-C6DE-4B13-97E0-44B676020FBB}" destId="{27E40AC6-7921-48F7-85D2-05956C5FA2EC}" srcOrd="0" destOrd="0" presId="urn:microsoft.com/office/officeart/2005/8/layout/hierarchy4"/>
    <dgm:cxn modelId="{B2786820-3DBF-4DD0-94CE-95EDAFC9C976}" type="presOf" srcId="{0BDFBC76-D3E2-43A6-BEA4-97C93C9FF334}" destId="{FDFB76FD-DAA4-4EE2-9C70-E4F6C34BF396}" srcOrd="0" destOrd="0" presId="urn:microsoft.com/office/officeart/2005/8/layout/hierarchy4"/>
    <dgm:cxn modelId="{2C699AA2-0BC4-4234-863F-9F05BB4C0FE9}" type="presOf" srcId="{C1AAB53A-4D82-4F24-9A4B-B314B2395E1F}" destId="{2A00D766-A67B-4746-92CC-A7B94B1B69CA}" srcOrd="0" destOrd="0" presId="urn:microsoft.com/office/officeart/2005/8/layout/hierarchy4"/>
    <dgm:cxn modelId="{6E974D93-4B65-4B20-9E2E-D789E5849066}" type="presOf" srcId="{9275EA0A-F092-4432-83F3-7275007FC9AC}" destId="{8723A4DB-D360-48D3-B6F3-A31623D7F0B3}" srcOrd="0" destOrd="0" presId="urn:microsoft.com/office/officeart/2005/8/layout/hierarchy4"/>
    <dgm:cxn modelId="{AAE9A3B2-EC2A-4960-BB8A-194FC09933A5}" srcId="{3E165D7E-7D76-4AD0-8F9C-1F396F371595}" destId="{9275EA0A-F092-4432-83F3-7275007FC9AC}" srcOrd="0" destOrd="0" parTransId="{ABB4DE86-5665-465E-835E-0E9E3DB30606}" sibTransId="{65D4B5E5-2637-4D3C-A851-D94622B1F58A}"/>
    <dgm:cxn modelId="{32949075-5AB0-4603-9CD4-E9878BB53C0F}" type="presOf" srcId="{3E165D7E-7D76-4AD0-8F9C-1F396F371595}" destId="{731D5943-8C01-4721-A8E1-9D3425E3B110}" srcOrd="0" destOrd="0" presId="urn:microsoft.com/office/officeart/2005/8/layout/hierarchy4"/>
    <dgm:cxn modelId="{9997AF2D-C867-41AC-AF1F-3A74A716EAAA}" srcId="{1EB4B9FA-14C8-4645-A9C3-3361D8907ECD}" destId="{8566FEF9-C6DE-4B13-97E0-44B676020FBB}" srcOrd="0" destOrd="0" parTransId="{27CA787D-F250-4F83-A572-4EC097832439}" sibTransId="{0193B50E-2195-47E0-B5A9-F17FB3BBC235}"/>
    <dgm:cxn modelId="{44F1E89C-2AD0-4F86-9FCB-B09FA5FE578E}" type="presParOf" srcId="{204A39CC-534C-4BF6-ABDB-4671E4B606CC}" destId="{16F2F2F3-736C-495E-A1BB-C2A82FA6FA94}" srcOrd="0" destOrd="0" presId="urn:microsoft.com/office/officeart/2005/8/layout/hierarchy4"/>
    <dgm:cxn modelId="{660F569F-8086-4AE8-B571-ED52865E672D}" type="presParOf" srcId="{16F2F2F3-736C-495E-A1BB-C2A82FA6FA94}" destId="{2A00D766-A67B-4746-92CC-A7B94B1B69CA}" srcOrd="0" destOrd="0" presId="urn:microsoft.com/office/officeart/2005/8/layout/hierarchy4"/>
    <dgm:cxn modelId="{280A36AD-3D05-4542-84AE-D543EFE0B318}" type="presParOf" srcId="{16F2F2F3-736C-495E-A1BB-C2A82FA6FA94}" destId="{589C5135-E1CE-4F3E-9023-4C6D8379E2C0}" srcOrd="1" destOrd="0" presId="urn:microsoft.com/office/officeart/2005/8/layout/hierarchy4"/>
    <dgm:cxn modelId="{8A9D772C-2E1F-42BA-AF50-057F09BEFDE8}" type="presParOf" srcId="{16F2F2F3-736C-495E-A1BB-C2A82FA6FA94}" destId="{DDF3FF7A-5405-48F2-82E9-70C0A8A95401}" srcOrd="2" destOrd="0" presId="urn:microsoft.com/office/officeart/2005/8/layout/hierarchy4"/>
    <dgm:cxn modelId="{FBD1D755-40AF-4139-B855-B3BFB5107E6F}" type="presParOf" srcId="{DDF3FF7A-5405-48F2-82E9-70C0A8A95401}" destId="{D8A07614-DF4E-4D7F-9A09-4EEBFACE3792}" srcOrd="0" destOrd="0" presId="urn:microsoft.com/office/officeart/2005/8/layout/hierarchy4"/>
    <dgm:cxn modelId="{D23B9E05-5AF7-4894-9600-3B3AC429D4D4}" type="presParOf" srcId="{D8A07614-DF4E-4D7F-9A09-4EEBFACE3792}" destId="{731D5943-8C01-4721-A8E1-9D3425E3B110}" srcOrd="0" destOrd="0" presId="urn:microsoft.com/office/officeart/2005/8/layout/hierarchy4"/>
    <dgm:cxn modelId="{3E54B7FB-C4D7-48BB-86D0-27B72D316196}" type="presParOf" srcId="{D8A07614-DF4E-4D7F-9A09-4EEBFACE3792}" destId="{AB3833F1-C77A-4966-8A9A-9112846E22B6}" srcOrd="1" destOrd="0" presId="urn:microsoft.com/office/officeart/2005/8/layout/hierarchy4"/>
    <dgm:cxn modelId="{8B4E3BEA-B54E-419B-B218-65C402275953}" type="presParOf" srcId="{D8A07614-DF4E-4D7F-9A09-4EEBFACE3792}" destId="{B960A1E0-0925-4AED-951E-3AD0BC0B9534}" srcOrd="2" destOrd="0" presId="urn:microsoft.com/office/officeart/2005/8/layout/hierarchy4"/>
    <dgm:cxn modelId="{9ED5E016-12D9-4BB1-8E8B-69137D6728B4}" type="presParOf" srcId="{B960A1E0-0925-4AED-951E-3AD0BC0B9534}" destId="{BB1113D8-4B36-4684-9ABB-53FBA15D91C8}" srcOrd="0" destOrd="0" presId="urn:microsoft.com/office/officeart/2005/8/layout/hierarchy4"/>
    <dgm:cxn modelId="{4C743068-12C7-40DC-95D6-F38A8D603700}" type="presParOf" srcId="{BB1113D8-4B36-4684-9ABB-53FBA15D91C8}" destId="{8723A4DB-D360-48D3-B6F3-A31623D7F0B3}" srcOrd="0" destOrd="0" presId="urn:microsoft.com/office/officeart/2005/8/layout/hierarchy4"/>
    <dgm:cxn modelId="{93F1CED6-0FD3-4C7B-BE4A-6A8CFDADB2E4}" type="presParOf" srcId="{BB1113D8-4B36-4684-9ABB-53FBA15D91C8}" destId="{75EF3DAD-7C92-43E5-9934-E1BAF26826C9}" srcOrd="1" destOrd="0" presId="urn:microsoft.com/office/officeart/2005/8/layout/hierarchy4"/>
    <dgm:cxn modelId="{016F6E90-CF5D-4B98-937D-CDE8E4688B40}" type="presParOf" srcId="{DDF3FF7A-5405-48F2-82E9-70C0A8A95401}" destId="{E4ECA48F-A5D5-4216-B31E-BCAAE4877FE2}" srcOrd="1" destOrd="0" presId="urn:microsoft.com/office/officeart/2005/8/layout/hierarchy4"/>
    <dgm:cxn modelId="{29B558A9-6A26-4657-B2E6-09D01054D666}" type="presParOf" srcId="{DDF3FF7A-5405-48F2-82E9-70C0A8A95401}" destId="{1574785B-29FE-458F-8DF5-8661D3C81368}" srcOrd="2" destOrd="0" presId="urn:microsoft.com/office/officeart/2005/8/layout/hierarchy4"/>
    <dgm:cxn modelId="{DC038373-7898-40E4-9BC8-32868A3FB90F}" type="presParOf" srcId="{1574785B-29FE-458F-8DF5-8661D3C81368}" destId="{FDFB76FD-DAA4-4EE2-9C70-E4F6C34BF396}" srcOrd="0" destOrd="0" presId="urn:microsoft.com/office/officeart/2005/8/layout/hierarchy4"/>
    <dgm:cxn modelId="{05F7CA10-5C0A-4FE7-96FE-F75F5A96893D}" type="presParOf" srcId="{1574785B-29FE-458F-8DF5-8661D3C81368}" destId="{BCBAEC08-A6FE-40AF-A6D5-C6C0FBC246C8}" srcOrd="1" destOrd="0" presId="urn:microsoft.com/office/officeart/2005/8/layout/hierarchy4"/>
    <dgm:cxn modelId="{264BBA26-0E7B-406A-9CEE-605169405C27}" type="presParOf" srcId="{1574785B-29FE-458F-8DF5-8661D3C81368}" destId="{E486F7FE-65FF-4929-B437-75A873BFD4E5}" srcOrd="2" destOrd="0" presId="urn:microsoft.com/office/officeart/2005/8/layout/hierarchy4"/>
    <dgm:cxn modelId="{EBE30FCD-9EBB-450C-A7D1-0E30EE96D90A}" type="presParOf" srcId="{E486F7FE-65FF-4929-B437-75A873BFD4E5}" destId="{BA803A48-584F-408F-BF4E-FD88FFF12EA7}" srcOrd="0" destOrd="0" presId="urn:microsoft.com/office/officeart/2005/8/layout/hierarchy4"/>
    <dgm:cxn modelId="{BFCF7A2D-8211-4A8D-923A-61F3795623D6}" type="presParOf" srcId="{BA803A48-584F-408F-BF4E-FD88FFF12EA7}" destId="{6DDAB2C4-5B73-44C9-8570-E812BCE0AF93}" srcOrd="0" destOrd="0" presId="urn:microsoft.com/office/officeart/2005/8/layout/hierarchy4"/>
    <dgm:cxn modelId="{3184FBE4-BD2A-4E62-95F2-2103EC0434C5}" type="presParOf" srcId="{BA803A48-584F-408F-BF4E-FD88FFF12EA7}" destId="{97084396-0CC5-444B-91B5-496DD93FF1A2}" srcOrd="1" destOrd="0" presId="urn:microsoft.com/office/officeart/2005/8/layout/hierarchy4"/>
    <dgm:cxn modelId="{B6299F02-802E-4946-97F7-66B333A27862}" type="presParOf" srcId="{DDF3FF7A-5405-48F2-82E9-70C0A8A95401}" destId="{E4D1B69B-5F6A-4433-ADCB-AA027C913F19}" srcOrd="3" destOrd="0" presId="urn:microsoft.com/office/officeart/2005/8/layout/hierarchy4"/>
    <dgm:cxn modelId="{6AC70CA2-D3D6-4086-8741-587D3E57DF18}" type="presParOf" srcId="{DDF3FF7A-5405-48F2-82E9-70C0A8A95401}" destId="{42C97DB0-5B70-4CF3-B07F-E833AD54DCA0}" srcOrd="4" destOrd="0" presId="urn:microsoft.com/office/officeart/2005/8/layout/hierarchy4"/>
    <dgm:cxn modelId="{B1BDBF7A-F4EA-4CA3-A5F7-F9A330394256}" type="presParOf" srcId="{42C97DB0-5B70-4CF3-B07F-E833AD54DCA0}" destId="{4BF4D392-E17D-4D17-9FCA-1DEDC181100A}" srcOrd="0" destOrd="0" presId="urn:microsoft.com/office/officeart/2005/8/layout/hierarchy4"/>
    <dgm:cxn modelId="{83EE5E01-889C-4347-8954-23106C99BF7D}" type="presParOf" srcId="{42C97DB0-5B70-4CF3-B07F-E833AD54DCA0}" destId="{B4964B28-CD54-4ADA-8966-A4811DD39EFA}" srcOrd="1" destOrd="0" presId="urn:microsoft.com/office/officeart/2005/8/layout/hierarchy4"/>
    <dgm:cxn modelId="{91B3D167-E519-42BC-8697-5388A6E57F75}" type="presParOf" srcId="{42C97DB0-5B70-4CF3-B07F-E833AD54DCA0}" destId="{88CB0E4C-C1DC-4C4D-B697-ADA5345EA2F4}" srcOrd="2" destOrd="0" presId="urn:microsoft.com/office/officeart/2005/8/layout/hierarchy4"/>
    <dgm:cxn modelId="{B75F7EBF-47C4-4AFE-8453-B1BCAC0463BA}" type="presParOf" srcId="{88CB0E4C-C1DC-4C4D-B697-ADA5345EA2F4}" destId="{824DFA07-5239-4F85-BB80-B8C78E9F736C}" srcOrd="0" destOrd="0" presId="urn:microsoft.com/office/officeart/2005/8/layout/hierarchy4"/>
    <dgm:cxn modelId="{6C268161-FFDB-4F4A-97A9-061EB0C6C59C}" type="presParOf" srcId="{824DFA07-5239-4F85-BB80-B8C78E9F736C}" destId="{27E40AC6-7921-48F7-85D2-05956C5FA2EC}" srcOrd="0" destOrd="0" presId="urn:microsoft.com/office/officeart/2005/8/layout/hierarchy4"/>
    <dgm:cxn modelId="{481B4B78-2CA0-4F19-B648-2937658A7C0A}" type="presParOf" srcId="{824DFA07-5239-4F85-BB80-B8C78E9F736C}" destId="{6AAB6F6A-EFAF-4EBF-9DDC-8602AA98115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B47B83-2389-4F13-9E54-95D7D359B906}" type="doc">
      <dgm:prSet loTypeId="urn:microsoft.com/office/officeart/2005/8/layout/hProcess9" loCatId="process" qsTypeId="urn:microsoft.com/office/officeart/2005/8/quickstyle/simple1" qsCatId="simple" csTypeId="urn:microsoft.com/office/officeart/2005/8/colors/accent1_2" csCatId="accent1" phldr="1"/>
      <dgm:spPr/>
    </dgm:pt>
    <dgm:pt modelId="{761DD1E9-FDCA-4103-9316-9A8CBA5D0BC5}">
      <dgm:prSet phldrT="[Text]" custT="1"/>
      <dgm:spPr>
        <a:solidFill>
          <a:schemeClr val="accent6">
            <a:lumMod val="60000"/>
            <a:lumOff val="40000"/>
          </a:schemeClr>
        </a:solidFill>
        <a:ln>
          <a:noFill/>
        </a:ln>
      </dgm:spPr>
      <dgm:t>
        <a:bodyPr/>
        <a:lstStyle/>
        <a:p>
          <a:pPr>
            <a:lnSpc>
              <a:spcPct val="100000"/>
            </a:lnSpc>
            <a:spcAft>
              <a:spcPts val="0"/>
            </a:spcAft>
          </a:pPr>
          <a:r>
            <a:rPr lang="en-CA" sz="1200" dirty="0" smtClean="0">
              <a:solidFill>
                <a:schemeClr val="tx1">
                  <a:lumMod val="75000"/>
                  <a:lumOff val="25000"/>
                </a:schemeClr>
              </a:solidFill>
            </a:rPr>
            <a:t> Inspection occurs</a:t>
          </a:r>
        </a:p>
        <a:p>
          <a:pPr>
            <a:lnSpc>
              <a:spcPct val="100000"/>
            </a:lnSpc>
            <a:spcAft>
              <a:spcPts val="0"/>
            </a:spcAft>
          </a:pPr>
          <a:endParaRPr lang="en-CA" sz="1200" dirty="0" smtClean="0">
            <a:solidFill>
              <a:schemeClr val="tx1">
                <a:lumMod val="75000"/>
                <a:lumOff val="25000"/>
              </a:schemeClr>
            </a:solidFill>
          </a:endParaRPr>
        </a:p>
        <a:p>
          <a:pPr>
            <a:lnSpc>
              <a:spcPct val="100000"/>
            </a:lnSpc>
            <a:spcAft>
              <a:spcPts val="0"/>
            </a:spcAft>
          </a:pPr>
          <a:r>
            <a:rPr lang="en-CA" sz="1200" baseline="0" dirty="0" smtClean="0">
              <a:solidFill>
                <a:schemeClr val="tx1">
                  <a:lumMod val="75000"/>
                  <a:lumOff val="25000"/>
                </a:schemeClr>
              </a:solidFill>
            </a:rPr>
            <a:t>On going support and resolution mechanism available to clarify compliance requirement</a:t>
          </a:r>
          <a:endParaRPr lang="en-CA" sz="1200" dirty="0" smtClean="0">
            <a:solidFill>
              <a:schemeClr val="tx1">
                <a:lumMod val="75000"/>
                <a:lumOff val="25000"/>
              </a:schemeClr>
            </a:solidFill>
          </a:endParaRPr>
        </a:p>
        <a:p>
          <a:pPr>
            <a:lnSpc>
              <a:spcPct val="100000"/>
            </a:lnSpc>
            <a:spcAft>
              <a:spcPts val="0"/>
            </a:spcAft>
          </a:pPr>
          <a:endParaRPr lang="en-CA" sz="1200" dirty="0" smtClean="0">
            <a:solidFill>
              <a:schemeClr val="tx1"/>
            </a:solidFill>
          </a:endParaRPr>
        </a:p>
        <a:p>
          <a:pPr>
            <a:lnSpc>
              <a:spcPct val="100000"/>
            </a:lnSpc>
            <a:spcAft>
              <a:spcPts val="0"/>
            </a:spcAft>
          </a:pPr>
          <a:endParaRPr lang="en-CA" sz="1200" dirty="0" smtClean="0">
            <a:solidFill>
              <a:schemeClr val="tx1"/>
            </a:solidFill>
          </a:endParaRPr>
        </a:p>
      </dgm:t>
    </dgm:pt>
    <dgm:pt modelId="{F11D697F-F232-474F-861D-62CD577C4681}" type="parTrans" cxnId="{8FCB6888-E710-4428-B33A-65683AF530D0}">
      <dgm:prSet/>
      <dgm:spPr/>
      <dgm:t>
        <a:bodyPr/>
        <a:lstStyle/>
        <a:p>
          <a:endParaRPr lang="en-CA"/>
        </a:p>
      </dgm:t>
    </dgm:pt>
    <dgm:pt modelId="{98A68C57-F0C8-4758-88FB-2B39DEE0881D}" type="sibTrans" cxnId="{8FCB6888-E710-4428-B33A-65683AF530D0}">
      <dgm:prSet/>
      <dgm:spPr/>
      <dgm:t>
        <a:bodyPr/>
        <a:lstStyle/>
        <a:p>
          <a:endParaRPr lang="en-CA"/>
        </a:p>
      </dgm:t>
    </dgm:pt>
    <dgm:pt modelId="{E063A574-BB44-4716-8D5C-82574191C917}">
      <dgm:prSet phldrT="[Text]" custT="1"/>
      <dgm:spPr>
        <a:solidFill>
          <a:schemeClr val="accent6">
            <a:lumMod val="60000"/>
            <a:lumOff val="40000"/>
          </a:schemeClr>
        </a:solidFill>
        <a:ln>
          <a:noFill/>
        </a:ln>
      </dgm:spPr>
      <dgm:t>
        <a:bodyPr/>
        <a:lstStyle/>
        <a:p>
          <a:pPr>
            <a:lnSpc>
              <a:spcPct val="100000"/>
            </a:lnSpc>
            <a:spcAft>
              <a:spcPts val="600"/>
            </a:spcAft>
          </a:pPr>
          <a:r>
            <a:rPr lang="en-CA" sz="1200" dirty="0" smtClean="0">
              <a:solidFill>
                <a:schemeClr val="tx1">
                  <a:lumMod val="75000"/>
                  <a:lumOff val="25000"/>
                </a:schemeClr>
              </a:solidFill>
            </a:rPr>
            <a:t>Provide timelines to service agency to achieve compliance</a:t>
          </a:r>
        </a:p>
      </dgm:t>
    </dgm:pt>
    <dgm:pt modelId="{425E2662-2163-425A-932C-4A1D9B1AFC2A}" type="parTrans" cxnId="{7B536651-B692-4490-B0A7-83D869753F3B}">
      <dgm:prSet/>
      <dgm:spPr/>
      <dgm:t>
        <a:bodyPr/>
        <a:lstStyle/>
        <a:p>
          <a:endParaRPr lang="en-CA"/>
        </a:p>
      </dgm:t>
    </dgm:pt>
    <dgm:pt modelId="{B19F7B03-3035-4A04-9544-F6B6E7167257}" type="sibTrans" cxnId="{7B536651-B692-4490-B0A7-83D869753F3B}">
      <dgm:prSet/>
      <dgm:spPr/>
      <dgm:t>
        <a:bodyPr/>
        <a:lstStyle/>
        <a:p>
          <a:endParaRPr lang="en-CA"/>
        </a:p>
      </dgm:t>
    </dgm:pt>
    <dgm:pt modelId="{9FF05C25-2DCC-4E36-89C4-3A29579E9C15}">
      <dgm:prSet phldrT="[Text]" custT="1"/>
      <dgm:spPr>
        <a:solidFill>
          <a:schemeClr val="accent6">
            <a:lumMod val="60000"/>
            <a:lumOff val="40000"/>
          </a:schemeClr>
        </a:solidFill>
        <a:ln>
          <a:noFill/>
        </a:ln>
      </dgm:spPr>
      <dgm:t>
        <a:bodyPr/>
        <a:lstStyle/>
        <a:p>
          <a:r>
            <a:rPr lang="en-CA" sz="1200" dirty="0" smtClean="0">
              <a:solidFill>
                <a:schemeClr val="tx1">
                  <a:lumMod val="75000"/>
                  <a:lumOff val="25000"/>
                </a:schemeClr>
              </a:solidFill>
            </a:rPr>
            <a:t>Post inspection results at 10 day mark  (or earlier if compliant)</a:t>
          </a:r>
          <a:endParaRPr lang="en-CA" sz="1100" dirty="0" smtClean="0">
            <a:solidFill>
              <a:schemeClr val="tx1"/>
            </a:solidFill>
          </a:endParaRPr>
        </a:p>
      </dgm:t>
    </dgm:pt>
    <dgm:pt modelId="{2623FA56-427C-4A4B-81A8-860F1B35BCF3}" type="sibTrans" cxnId="{658C3087-054C-453D-BAE6-C235E27B46EB}">
      <dgm:prSet/>
      <dgm:spPr/>
      <dgm:t>
        <a:bodyPr/>
        <a:lstStyle/>
        <a:p>
          <a:endParaRPr lang="en-CA"/>
        </a:p>
      </dgm:t>
    </dgm:pt>
    <dgm:pt modelId="{306CCF81-4F23-41B2-A81D-302B674685F2}" type="parTrans" cxnId="{658C3087-054C-453D-BAE6-C235E27B46EB}">
      <dgm:prSet/>
      <dgm:spPr/>
      <dgm:t>
        <a:bodyPr/>
        <a:lstStyle/>
        <a:p>
          <a:endParaRPr lang="en-CA"/>
        </a:p>
      </dgm:t>
    </dgm:pt>
    <dgm:pt modelId="{1C60B767-74FB-4035-B4BB-B64C35163103}" type="pres">
      <dgm:prSet presAssocID="{84B47B83-2389-4F13-9E54-95D7D359B906}" presName="CompostProcess" presStyleCnt="0">
        <dgm:presLayoutVars>
          <dgm:dir/>
          <dgm:resizeHandles val="exact"/>
        </dgm:presLayoutVars>
      </dgm:prSet>
      <dgm:spPr/>
    </dgm:pt>
    <dgm:pt modelId="{724265C6-1379-4EDB-9D99-82BD4E3701D6}" type="pres">
      <dgm:prSet presAssocID="{84B47B83-2389-4F13-9E54-95D7D359B906}" presName="arrow" presStyleLbl="bgShp" presStyleIdx="0" presStyleCnt="1"/>
      <dgm:spPr>
        <a:solidFill>
          <a:schemeClr val="accent1">
            <a:tint val="40000"/>
            <a:hueOff val="0"/>
            <a:satOff val="0"/>
            <a:lumOff val="0"/>
            <a:alpha val="0"/>
          </a:schemeClr>
        </a:solidFill>
      </dgm:spPr>
    </dgm:pt>
    <dgm:pt modelId="{2C316822-0BCE-4F74-9F87-1E7CC4462AB8}" type="pres">
      <dgm:prSet presAssocID="{84B47B83-2389-4F13-9E54-95D7D359B906}" presName="linearProcess" presStyleCnt="0"/>
      <dgm:spPr/>
    </dgm:pt>
    <dgm:pt modelId="{C6DC3078-3E90-42C9-93E8-FB982F275FCB}" type="pres">
      <dgm:prSet presAssocID="{761DD1E9-FDCA-4103-9316-9A8CBA5D0BC5}" presName="textNode" presStyleLbl="node1" presStyleIdx="0" presStyleCnt="3" custScaleX="104802" custScaleY="242884" custLinFactNeighborX="21807" custLinFactNeighborY="3558">
        <dgm:presLayoutVars>
          <dgm:bulletEnabled val="1"/>
        </dgm:presLayoutVars>
      </dgm:prSet>
      <dgm:spPr/>
      <dgm:t>
        <a:bodyPr/>
        <a:lstStyle/>
        <a:p>
          <a:endParaRPr lang="en-CA"/>
        </a:p>
      </dgm:t>
    </dgm:pt>
    <dgm:pt modelId="{891FD85C-93C3-46C7-A2D1-59CA3ADB366E}" type="pres">
      <dgm:prSet presAssocID="{98A68C57-F0C8-4758-88FB-2B39DEE0881D}" presName="sibTrans" presStyleCnt="0"/>
      <dgm:spPr/>
    </dgm:pt>
    <dgm:pt modelId="{73D3A2A5-8A2B-43F0-A104-5AE47B8F1309}" type="pres">
      <dgm:prSet presAssocID="{E063A574-BB44-4716-8D5C-82574191C917}" presName="textNode" presStyleLbl="node1" presStyleIdx="1" presStyleCnt="3" custScaleX="93333" custScaleY="242884" custLinFactNeighborX="-2506" custLinFactNeighborY="6867">
        <dgm:presLayoutVars>
          <dgm:bulletEnabled val="1"/>
        </dgm:presLayoutVars>
      </dgm:prSet>
      <dgm:spPr/>
      <dgm:t>
        <a:bodyPr/>
        <a:lstStyle/>
        <a:p>
          <a:endParaRPr lang="en-CA"/>
        </a:p>
      </dgm:t>
    </dgm:pt>
    <dgm:pt modelId="{947ED693-663D-4AF0-81CF-B0EBCE2ED133}" type="pres">
      <dgm:prSet presAssocID="{B19F7B03-3035-4A04-9544-F6B6E7167257}" presName="sibTrans" presStyleCnt="0"/>
      <dgm:spPr/>
    </dgm:pt>
    <dgm:pt modelId="{83979C34-D664-4F43-AA99-3F84FBB650F5}" type="pres">
      <dgm:prSet presAssocID="{9FF05C25-2DCC-4E36-89C4-3A29579E9C15}" presName="textNode" presStyleLbl="node1" presStyleIdx="2" presStyleCnt="3" custScaleX="93333" custScaleY="242884" custLinFactNeighborX="-49441" custLinFactNeighborY="1977">
        <dgm:presLayoutVars>
          <dgm:bulletEnabled val="1"/>
        </dgm:presLayoutVars>
      </dgm:prSet>
      <dgm:spPr/>
      <dgm:t>
        <a:bodyPr/>
        <a:lstStyle/>
        <a:p>
          <a:endParaRPr lang="en-CA"/>
        </a:p>
      </dgm:t>
    </dgm:pt>
  </dgm:ptLst>
  <dgm:cxnLst>
    <dgm:cxn modelId="{57DAE5DB-4547-45AD-8B8C-F54C4D776935}" type="presOf" srcId="{761DD1E9-FDCA-4103-9316-9A8CBA5D0BC5}" destId="{C6DC3078-3E90-42C9-93E8-FB982F275FCB}" srcOrd="0" destOrd="0" presId="urn:microsoft.com/office/officeart/2005/8/layout/hProcess9"/>
    <dgm:cxn modelId="{F87C9B75-5874-4FD7-898D-F703CB9B6331}" type="presOf" srcId="{E063A574-BB44-4716-8D5C-82574191C917}" destId="{73D3A2A5-8A2B-43F0-A104-5AE47B8F1309}" srcOrd="0" destOrd="0" presId="urn:microsoft.com/office/officeart/2005/8/layout/hProcess9"/>
    <dgm:cxn modelId="{8FCB6888-E710-4428-B33A-65683AF530D0}" srcId="{84B47B83-2389-4F13-9E54-95D7D359B906}" destId="{761DD1E9-FDCA-4103-9316-9A8CBA5D0BC5}" srcOrd="0" destOrd="0" parTransId="{F11D697F-F232-474F-861D-62CD577C4681}" sibTransId="{98A68C57-F0C8-4758-88FB-2B39DEE0881D}"/>
    <dgm:cxn modelId="{7B536651-B692-4490-B0A7-83D869753F3B}" srcId="{84B47B83-2389-4F13-9E54-95D7D359B906}" destId="{E063A574-BB44-4716-8D5C-82574191C917}" srcOrd="1" destOrd="0" parTransId="{425E2662-2163-425A-932C-4A1D9B1AFC2A}" sibTransId="{B19F7B03-3035-4A04-9544-F6B6E7167257}"/>
    <dgm:cxn modelId="{F6DD37E6-F0EB-4A8C-AE22-A3382603DC20}" type="presOf" srcId="{9FF05C25-2DCC-4E36-89C4-3A29579E9C15}" destId="{83979C34-D664-4F43-AA99-3F84FBB650F5}" srcOrd="0" destOrd="0" presId="urn:microsoft.com/office/officeart/2005/8/layout/hProcess9"/>
    <dgm:cxn modelId="{658C3087-054C-453D-BAE6-C235E27B46EB}" srcId="{84B47B83-2389-4F13-9E54-95D7D359B906}" destId="{9FF05C25-2DCC-4E36-89C4-3A29579E9C15}" srcOrd="2" destOrd="0" parTransId="{306CCF81-4F23-41B2-A81D-302B674685F2}" sibTransId="{2623FA56-427C-4A4B-81A8-860F1B35BCF3}"/>
    <dgm:cxn modelId="{CEB7F00E-3A13-4219-A86E-DB5B49BB0B47}" type="presOf" srcId="{84B47B83-2389-4F13-9E54-95D7D359B906}" destId="{1C60B767-74FB-4035-B4BB-B64C35163103}" srcOrd="0" destOrd="0" presId="urn:microsoft.com/office/officeart/2005/8/layout/hProcess9"/>
    <dgm:cxn modelId="{A7E36CB3-04E3-4273-A576-966D22F69885}" type="presParOf" srcId="{1C60B767-74FB-4035-B4BB-B64C35163103}" destId="{724265C6-1379-4EDB-9D99-82BD4E3701D6}" srcOrd="0" destOrd="0" presId="urn:microsoft.com/office/officeart/2005/8/layout/hProcess9"/>
    <dgm:cxn modelId="{C8166D0A-13FB-4A6C-894C-4BF6DBB378B4}" type="presParOf" srcId="{1C60B767-74FB-4035-B4BB-B64C35163103}" destId="{2C316822-0BCE-4F74-9F87-1E7CC4462AB8}" srcOrd="1" destOrd="0" presId="urn:microsoft.com/office/officeart/2005/8/layout/hProcess9"/>
    <dgm:cxn modelId="{A15D0D9A-1BEB-41BC-B52E-75CC2178EE8B}" type="presParOf" srcId="{2C316822-0BCE-4F74-9F87-1E7CC4462AB8}" destId="{C6DC3078-3E90-42C9-93E8-FB982F275FCB}" srcOrd="0" destOrd="0" presId="urn:microsoft.com/office/officeart/2005/8/layout/hProcess9"/>
    <dgm:cxn modelId="{B4BC5CE3-A0C2-4178-A49F-CB0F1B741BE8}" type="presParOf" srcId="{2C316822-0BCE-4F74-9F87-1E7CC4462AB8}" destId="{891FD85C-93C3-46C7-A2D1-59CA3ADB366E}" srcOrd="1" destOrd="0" presId="urn:microsoft.com/office/officeart/2005/8/layout/hProcess9"/>
    <dgm:cxn modelId="{70B3CD55-4C62-478D-BA7B-351A8F54B1C6}" type="presParOf" srcId="{2C316822-0BCE-4F74-9F87-1E7CC4462AB8}" destId="{73D3A2A5-8A2B-43F0-A104-5AE47B8F1309}" srcOrd="2" destOrd="0" presId="urn:microsoft.com/office/officeart/2005/8/layout/hProcess9"/>
    <dgm:cxn modelId="{ACA28E02-1EB9-4AB5-BB08-61FA22771034}" type="presParOf" srcId="{2C316822-0BCE-4F74-9F87-1E7CC4462AB8}" destId="{947ED693-663D-4AF0-81CF-B0EBCE2ED133}" srcOrd="3" destOrd="0" presId="urn:microsoft.com/office/officeart/2005/8/layout/hProcess9"/>
    <dgm:cxn modelId="{F035C738-31BB-4751-AE45-71B5913F4A48}" type="presParOf" srcId="{2C316822-0BCE-4F74-9F87-1E7CC4462AB8}" destId="{83979C34-D664-4F43-AA99-3F84FBB650F5}"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F8CC91-96C5-4D0F-974C-AF005F264BE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CA"/>
        </a:p>
      </dgm:t>
    </dgm:pt>
    <dgm:pt modelId="{CEF08B62-F3EB-42E8-A8DA-8497FC20D2C3}">
      <dgm:prSet phldrT="[Text]" custT="1"/>
      <dgm:spPr>
        <a:solidFill>
          <a:schemeClr val="accent6">
            <a:lumMod val="60000"/>
            <a:lumOff val="40000"/>
          </a:schemeClr>
        </a:solidFill>
        <a:ln>
          <a:noFill/>
        </a:ln>
      </dgm:spPr>
      <dgm:t>
        <a:bodyPr/>
        <a:lstStyle/>
        <a:p>
          <a:pPr algn="ctr"/>
          <a:r>
            <a:rPr lang="en-CA" sz="1200" dirty="0" smtClean="0">
              <a:solidFill>
                <a:schemeClr val="tx1">
                  <a:lumMod val="75000"/>
                  <a:lumOff val="25000"/>
                </a:schemeClr>
              </a:solidFill>
            </a:rPr>
            <a:t>Notice of Compliance Order</a:t>
          </a:r>
        </a:p>
        <a:p>
          <a:pPr algn="ctr"/>
          <a:endParaRPr lang="en-CA" sz="1200" dirty="0" smtClean="0">
            <a:solidFill>
              <a:schemeClr val="tx1">
                <a:lumMod val="75000"/>
                <a:lumOff val="25000"/>
              </a:schemeClr>
            </a:solidFill>
          </a:endParaRPr>
        </a:p>
        <a:p>
          <a:pPr algn="ctr"/>
          <a:r>
            <a:rPr lang="en-CA" sz="1200" dirty="0" smtClean="0">
              <a:solidFill>
                <a:schemeClr val="tx1">
                  <a:lumMod val="75000"/>
                  <a:lumOff val="25000"/>
                </a:schemeClr>
              </a:solidFill>
            </a:rPr>
            <a:t>10  days for high risk</a:t>
          </a:r>
        </a:p>
        <a:p>
          <a:pPr algn="ctr"/>
          <a:endParaRPr lang="en-CA" sz="1200" dirty="0" smtClean="0">
            <a:solidFill>
              <a:schemeClr val="tx1">
                <a:lumMod val="75000"/>
                <a:lumOff val="25000"/>
              </a:schemeClr>
            </a:solidFill>
          </a:endParaRPr>
        </a:p>
        <a:p>
          <a:pPr algn="ctr"/>
          <a:r>
            <a:rPr lang="en-CA" sz="1200" dirty="0" smtClean="0">
              <a:solidFill>
                <a:schemeClr val="tx1">
                  <a:lumMod val="75000"/>
                  <a:lumOff val="25000"/>
                </a:schemeClr>
              </a:solidFill>
            </a:rPr>
            <a:t>40 days for low or moderate risk</a:t>
          </a:r>
        </a:p>
      </dgm:t>
    </dgm:pt>
    <dgm:pt modelId="{1DD18C5F-EEBB-46C8-90AE-B42234CBD814}" type="parTrans" cxnId="{B14AA65E-D3A0-48A2-8032-025AC1DA4229}">
      <dgm:prSet/>
      <dgm:spPr/>
      <dgm:t>
        <a:bodyPr/>
        <a:lstStyle/>
        <a:p>
          <a:pPr algn="ctr"/>
          <a:endParaRPr lang="en-CA"/>
        </a:p>
      </dgm:t>
    </dgm:pt>
    <dgm:pt modelId="{C5B9389E-2726-4027-9895-5CD7043CDCB4}" type="sibTrans" cxnId="{B14AA65E-D3A0-48A2-8032-025AC1DA4229}">
      <dgm:prSet/>
      <dgm:spPr/>
      <dgm:t>
        <a:bodyPr/>
        <a:lstStyle/>
        <a:p>
          <a:pPr algn="ctr"/>
          <a:endParaRPr lang="en-CA"/>
        </a:p>
      </dgm:t>
    </dgm:pt>
    <dgm:pt modelId="{0440223F-708D-4EED-9BD0-996C7E5EA177}">
      <dgm:prSet phldrT="[Text]" custT="1"/>
      <dgm:spPr>
        <a:solidFill>
          <a:schemeClr val="accent6">
            <a:lumMod val="60000"/>
            <a:lumOff val="40000"/>
          </a:schemeClr>
        </a:solidFill>
        <a:ln>
          <a:noFill/>
        </a:ln>
      </dgm:spPr>
      <dgm:t>
        <a:bodyPr/>
        <a:lstStyle/>
        <a:p>
          <a:pPr algn="ctr"/>
          <a:r>
            <a:rPr lang="en-CA" sz="1200" dirty="0" smtClean="0">
              <a:solidFill>
                <a:schemeClr val="tx1">
                  <a:lumMod val="75000"/>
                  <a:lumOff val="25000"/>
                </a:schemeClr>
              </a:solidFill>
            </a:rPr>
            <a:t>Compliance Order</a:t>
          </a:r>
        </a:p>
        <a:p>
          <a:pPr algn="ctr"/>
          <a:endParaRPr lang="en-CA" sz="1200" dirty="0" smtClean="0">
            <a:solidFill>
              <a:schemeClr val="tx1">
                <a:lumMod val="75000"/>
                <a:lumOff val="25000"/>
              </a:schemeClr>
            </a:solidFill>
          </a:endParaRPr>
        </a:p>
        <a:p>
          <a:pPr algn="ctr"/>
          <a:r>
            <a:rPr lang="en-CA" sz="1200" dirty="0" smtClean="0">
              <a:solidFill>
                <a:schemeClr val="tx1">
                  <a:lumMod val="75000"/>
                  <a:lumOff val="25000"/>
                </a:schemeClr>
              </a:solidFill>
            </a:rPr>
            <a:t>Director to establish timeframe to achieve compliance</a:t>
          </a:r>
          <a:endParaRPr lang="en-CA" sz="1200" dirty="0">
            <a:solidFill>
              <a:schemeClr val="tx1">
                <a:lumMod val="75000"/>
                <a:lumOff val="25000"/>
              </a:schemeClr>
            </a:solidFill>
          </a:endParaRPr>
        </a:p>
      </dgm:t>
    </dgm:pt>
    <dgm:pt modelId="{3D7C2C22-873B-4058-9EB9-A9690D3305DA}" type="parTrans" cxnId="{BD819FA5-0237-4948-A17F-B9F71C2B37CC}">
      <dgm:prSet/>
      <dgm:spPr/>
      <dgm:t>
        <a:bodyPr/>
        <a:lstStyle/>
        <a:p>
          <a:pPr algn="ctr"/>
          <a:endParaRPr lang="en-CA"/>
        </a:p>
      </dgm:t>
    </dgm:pt>
    <dgm:pt modelId="{3704BAA4-8959-4D77-AF11-1EF496D6D232}" type="sibTrans" cxnId="{BD819FA5-0237-4948-A17F-B9F71C2B37CC}">
      <dgm:prSet/>
      <dgm:spPr/>
      <dgm:t>
        <a:bodyPr/>
        <a:lstStyle/>
        <a:p>
          <a:pPr algn="ctr"/>
          <a:endParaRPr lang="en-CA"/>
        </a:p>
      </dgm:t>
    </dgm:pt>
    <dgm:pt modelId="{116A865F-BAF0-404B-808A-C80B3E19D3BD}">
      <dgm:prSet phldrT="[Text]" custT="1"/>
      <dgm:spPr>
        <a:solidFill>
          <a:schemeClr val="accent6">
            <a:lumMod val="60000"/>
            <a:lumOff val="40000"/>
          </a:schemeClr>
        </a:solidFill>
        <a:ln>
          <a:noFill/>
        </a:ln>
      </dgm:spPr>
      <dgm:t>
        <a:bodyPr/>
        <a:lstStyle/>
        <a:p>
          <a:pPr algn="ctr">
            <a:lnSpc>
              <a:spcPct val="90000"/>
            </a:lnSpc>
          </a:pPr>
          <a:r>
            <a:rPr lang="en-CA" sz="1200" dirty="0" smtClean="0">
              <a:solidFill>
                <a:schemeClr val="tx1">
                  <a:lumMod val="75000"/>
                  <a:lumOff val="25000"/>
                </a:schemeClr>
              </a:solidFill>
            </a:rPr>
            <a:t>Extreme cases of persistent non-compliance:</a:t>
          </a:r>
        </a:p>
        <a:p>
          <a:pPr algn="ctr">
            <a:lnSpc>
              <a:spcPct val="90000"/>
            </a:lnSpc>
          </a:pPr>
          <a:r>
            <a:rPr lang="en-CA" sz="1200" dirty="0" smtClean="0">
              <a:solidFill>
                <a:schemeClr val="tx1">
                  <a:lumMod val="75000"/>
                  <a:lumOff val="25000"/>
                </a:schemeClr>
              </a:solidFill>
            </a:rPr>
            <a:t> </a:t>
          </a:r>
        </a:p>
        <a:p>
          <a:pPr algn="ctr">
            <a:lnSpc>
              <a:spcPct val="100000"/>
            </a:lnSpc>
          </a:pPr>
          <a:r>
            <a:rPr lang="en-CA" sz="1200" dirty="0" smtClean="0">
              <a:solidFill>
                <a:schemeClr val="tx1">
                  <a:lumMod val="75000"/>
                  <a:lumOff val="25000"/>
                </a:schemeClr>
              </a:solidFill>
            </a:rPr>
            <a:t>Immediate takeover</a:t>
          </a:r>
          <a:br>
            <a:rPr lang="en-CA" sz="1200" dirty="0" smtClean="0">
              <a:solidFill>
                <a:schemeClr val="tx1">
                  <a:lumMod val="75000"/>
                  <a:lumOff val="25000"/>
                </a:schemeClr>
              </a:solidFill>
            </a:rPr>
          </a:br>
          <a:r>
            <a:rPr lang="en-CA" sz="1200" dirty="0" smtClean="0">
              <a:solidFill>
                <a:schemeClr val="tx1">
                  <a:lumMod val="75000"/>
                  <a:lumOff val="25000"/>
                </a:schemeClr>
              </a:solidFill>
            </a:rPr>
            <a:t>(s. 31)</a:t>
          </a:r>
        </a:p>
        <a:p>
          <a:pPr algn="ctr">
            <a:lnSpc>
              <a:spcPct val="90000"/>
            </a:lnSpc>
          </a:pPr>
          <a:endParaRPr lang="en-CA" sz="1200" dirty="0" smtClean="0">
            <a:solidFill>
              <a:schemeClr val="tx1">
                <a:lumMod val="75000"/>
                <a:lumOff val="25000"/>
              </a:schemeClr>
            </a:solidFill>
          </a:endParaRPr>
        </a:p>
        <a:p>
          <a:pPr algn="ctr">
            <a:lnSpc>
              <a:spcPct val="90000"/>
            </a:lnSpc>
          </a:pPr>
          <a:r>
            <a:rPr lang="en-CA" sz="1200" dirty="0" smtClean="0">
              <a:solidFill>
                <a:schemeClr val="tx1">
                  <a:lumMod val="75000"/>
                  <a:lumOff val="25000"/>
                </a:schemeClr>
              </a:solidFill>
            </a:rPr>
            <a:t>Termination of funding (s.30(7))</a:t>
          </a:r>
          <a:endParaRPr lang="en-CA" sz="1200" dirty="0">
            <a:solidFill>
              <a:schemeClr val="tx1">
                <a:lumMod val="75000"/>
                <a:lumOff val="25000"/>
              </a:schemeClr>
            </a:solidFill>
          </a:endParaRPr>
        </a:p>
      </dgm:t>
    </dgm:pt>
    <dgm:pt modelId="{EA8A93A9-820A-4921-8894-DC6622CD2DB2}" type="parTrans" cxnId="{C7348BE5-3A1F-41C8-8F68-61A75C77036C}">
      <dgm:prSet/>
      <dgm:spPr/>
      <dgm:t>
        <a:bodyPr/>
        <a:lstStyle/>
        <a:p>
          <a:pPr algn="ctr"/>
          <a:endParaRPr lang="en-CA"/>
        </a:p>
      </dgm:t>
    </dgm:pt>
    <dgm:pt modelId="{0426C85E-BB10-4D35-A5F2-EBA99A547D0F}" type="sibTrans" cxnId="{C7348BE5-3A1F-41C8-8F68-61A75C77036C}">
      <dgm:prSet/>
      <dgm:spPr/>
      <dgm:t>
        <a:bodyPr/>
        <a:lstStyle/>
        <a:p>
          <a:pPr algn="ctr"/>
          <a:endParaRPr lang="en-CA"/>
        </a:p>
      </dgm:t>
    </dgm:pt>
    <dgm:pt modelId="{9F126038-F9A9-463C-9CCF-B3C847DAC9D8}" type="pres">
      <dgm:prSet presAssocID="{61F8CC91-96C5-4D0F-974C-AF005F264BEF}" presName="CompostProcess" presStyleCnt="0">
        <dgm:presLayoutVars>
          <dgm:dir/>
          <dgm:resizeHandles val="exact"/>
        </dgm:presLayoutVars>
      </dgm:prSet>
      <dgm:spPr/>
      <dgm:t>
        <a:bodyPr/>
        <a:lstStyle/>
        <a:p>
          <a:endParaRPr lang="en-CA"/>
        </a:p>
      </dgm:t>
    </dgm:pt>
    <dgm:pt modelId="{63BF1504-5815-4E86-A1C1-19CA60FA8FA7}" type="pres">
      <dgm:prSet presAssocID="{61F8CC91-96C5-4D0F-974C-AF005F264BEF}" presName="arrow" presStyleLbl="bgShp" presStyleIdx="0" presStyleCnt="1" custScaleY="99699" custLinFactNeighborX="-2288" custLinFactNeighborY="11520"/>
      <dgm:spPr>
        <a:solidFill>
          <a:schemeClr val="accent1">
            <a:tint val="40000"/>
            <a:hueOff val="0"/>
            <a:satOff val="0"/>
            <a:lumOff val="0"/>
            <a:alpha val="0"/>
          </a:schemeClr>
        </a:solidFill>
      </dgm:spPr>
      <dgm:t>
        <a:bodyPr/>
        <a:lstStyle/>
        <a:p>
          <a:endParaRPr lang="en-CA"/>
        </a:p>
      </dgm:t>
    </dgm:pt>
    <dgm:pt modelId="{81F6F392-8530-4B67-BE04-3E269AE35699}" type="pres">
      <dgm:prSet presAssocID="{61F8CC91-96C5-4D0F-974C-AF005F264BEF}" presName="linearProcess" presStyleCnt="0"/>
      <dgm:spPr/>
    </dgm:pt>
    <dgm:pt modelId="{64836724-5DA6-49B5-8A3A-8F631E405116}" type="pres">
      <dgm:prSet presAssocID="{CEF08B62-F3EB-42E8-A8DA-8497FC20D2C3}" presName="textNode" presStyleLbl="node1" presStyleIdx="0" presStyleCnt="3" custScaleX="160691" custScaleY="250000" custLinFactNeighborX="-11406" custLinFactNeighborY="12728">
        <dgm:presLayoutVars>
          <dgm:bulletEnabled val="1"/>
        </dgm:presLayoutVars>
      </dgm:prSet>
      <dgm:spPr/>
      <dgm:t>
        <a:bodyPr/>
        <a:lstStyle/>
        <a:p>
          <a:endParaRPr lang="en-CA"/>
        </a:p>
      </dgm:t>
    </dgm:pt>
    <dgm:pt modelId="{5699ED06-3D9D-4B0B-B449-5B04E9A7D56F}" type="pres">
      <dgm:prSet presAssocID="{C5B9389E-2726-4027-9895-5CD7043CDCB4}" presName="sibTrans" presStyleCnt="0"/>
      <dgm:spPr/>
    </dgm:pt>
    <dgm:pt modelId="{F61131C9-EA74-481A-8D23-E029C423372C}" type="pres">
      <dgm:prSet presAssocID="{0440223F-708D-4EED-9BD0-996C7E5EA177}" presName="textNode" presStyleLbl="node1" presStyleIdx="1" presStyleCnt="3" custScaleX="155731" custScaleY="250000" custLinFactNeighborX="1193" custLinFactNeighborY="0">
        <dgm:presLayoutVars>
          <dgm:bulletEnabled val="1"/>
        </dgm:presLayoutVars>
      </dgm:prSet>
      <dgm:spPr/>
      <dgm:t>
        <a:bodyPr/>
        <a:lstStyle/>
        <a:p>
          <a:endParaRPr lang="en-CA"/>
        </a:p>
      </dgm:t>
    </dgm:pt>
    <dgm:pt modelId="{4EC463CC-30B6-454F-86BA-7E138AA761D2}" type="pres">
      <dgm:prSet presAssocID="{3704BAA4-8959-4D77-AF11-1EF496D6D232}" presName="sibTrans" presStyleCnt="0"/>
      <dgm:spPr/>
    </dgm:pt>
    <dgm:pt modelId="{C199A031-ECE3-4B30-B90F-E63C170876FC}" type="pres">
      <dgm:prSet presAssocID="{116A865F-BAF0-404B-808A-C80B3E19D3BD}" presName="textNode" presStyleLbl="node1" presStyleIdx="2" presStyleCnt="3" custScaleX="155731" custScaleY="250000" custLinFactNeighborX="15883">
        <dgm:presLayoutVars>
          <dgm:bulletEnabled val="1"/>
        </dgm:presLayoutVars>
      </dgm:prSet>
      <dgm:spPr/>
      <dgm:t>
        <a:bodyPr/>
        <a:lstStyle/>
        <a:p>
          <a:endParaRPr lang="en-CA"/>
        </a:p>
      </dgm:t>
    </dgm:pt>
  </dgm:ptLst>
  <dgm:cxnLst>
    <dgm:cxn modelId="{C7348BE5-3A1F-41C8-8F68-61A75C77036C}" srcId="{61F8CC91-96C5-4D0F-974C-AF005F264BEF}" destId="{116A865F-BAF0-404B-808A-C80B3E19D3BD}" srcOrd="2" destOrd="0" parTransId="{EA8A93A9-820A-4921-8894-DC6622CD2DB2}" sibTransId="{0426C85E-BB10-4D35-A5F2-EBA99A547D0F}"/>
    <dgm:cxn modelId="{69C147BB-26A1-4B5F-8586-E2FA0904F09E}" type="presOf" srcId="{61F8CC91-96C5-4D0F-974C-AF005F264BEF}" destId="{9F126038-F9A9-463C-9CCF-B3C847DAC9D8}" srcOrd="0" destOrd="0" presId="urn:microsoft.com/office/officeart/2005/8/layout/hProcess9"/>
    <dgm:cxn modelId="{000F089E-F68C-4CC8-B5D9-1757114440DA}" type="presOf" srcId="{0440223F-708D-4EED-9BD0-996C7E5EA177}" destId="{F61131C9-EA74-481A-8D23-E029C423372C}" srcOrd="0" destOrd="0" presId="urn:microsoft.com/office/officeart/2005/8/layout/hProcess9"/>
    <dgm:cxn modelId="{1065EA30-0AD0-44D5-8970-A473AE4FB778}" type="presOf" srcId="{CEF08B62-F3EB-42E8-A8DA-8497FC20D2C3}" destId="{64836724-5DA6-49B5-8A3A-8F631E405116}" srcOrd="0" destOrd="0" presId="urn:microsoft.com/office/officeart/2005/8/layout/hProcess9"/>
    <dgm:cxn modelId="{B14AA65E-D3A0-48A2-8032-025AC1DA4229}" srcId="{61F8CC91-96C5-4D0F-974C-AF005F264BEF}" destId="{CEF08B62-F3EB-42E8-A8DA-8497FC20D2C3}" srcOrd="0" destOrd="0" parTransId="{1DD18C5F-EEBB-46C8-90AE-B42234CBD814}" sibTransId="{C5B9389E-2726-4027-9895-5CD7043CDCB4}"/>
    <dgm:cxn modelId="{08169A13-A83E-400B-9B10-28382C443A3F}" type="presOf" srcId="{116A865F-BAF0-404B-808A-C80B3E19D3BD}" destId="{C199A031-ECE3-4B30-B90F-E63C170876FC}" srcOrd="0" destOrd="0" presId="urn:microsoft.com/office/officeart/2005/8/layout/hProcess9"/>
    <dgm:cxn modelId="{BD819FA5-0237-4948-A17F-B9F71C2B37CC}" srcId="{61F8CC91-96C5-4D0F-974C-AF005F264BEF}" destId="{0440223F-708D-4EED-9BD0-996C7E5EA177}" srcOrd="1" destOrd="0" parTransId="{3D7C2C22-873B-4058-9EB9-A9690D3305DA}" sibTransId="{3704BAA4-8959-4D77-AF11-1EF496D6D232}"/>
    <dgm:cxn modelId="{180BD89F-7364-4FBA-BDB6-FB0B8E5A110B}" type="presParOf" srcId="{9F126038-F9A9-463C-9CCF-B3C847DAC9D8}" destId="{63BF1504-5815-4E86-A1C1-19CA60FA8FA7}" srcOrd="0" destOrd="0" presId="urn:microsoft.com/office/officeart/2005/8/layout/hProcess9"/>
    <dgm:cxn modelId="{3BC0D81B-4917-4B05-9B4B-C7A07ED474AF}" type="presParOf" srcId="{9F126038-F9A9-463C-9CCF-B3C847DAC9D8}" destId="{81F6F392-8530-4B67-BE04-3E269AE35699}" srcOrd="1" destOrd="0" presId="urn:microsoft.com/office/officeart/2005/8/layout/hProcess9"/>
    <dgm:cxn modelId="{6F71E94D-C445-43A0-B255-EEE8B26F6F32}" type="presParOf" srcId="{81F6F392-8530-4B67-BE04-3E269AE35699}" destId="{64836724-5DA6-49B5-8A3A-8F631E405116}" srcOrd="0" destOrd="0" presId="urn:microsoft.com/office/officeart/2005/8/layout/hProcess9"/>
    <dgm:cxn modelId="{85EE0BE8-ACB7-49B1-BE5E-9420A3F9C654}" type="presParOf" srcId="{81F6F392-8530-4B67-BE04-3E269AE35699}" destId="{5699ED06-3D9D-4B0B-B449-5B04E9A7D56F}" srcOrd="1" destOrd="0" presId="urn:microsoft.com/office/officeart/2005/8/layout/hProcess9"/>
    <dgm:cxn modelId="{4F1E26D6-4056-4AA5-B0C7-16D491012ADE}" type="presParOf" srcId="{81F6F392-8530-4B67-BE04-3E269AE35699}" destId="{F61131C9-EA74-481A-8D23-E029C423372C}" srcOrd="2" destOrd="0" presId="urn:microsoft.com/office/officeart/2005/8/layout/hProcess9"/>
    <dgm:cxn modelId="{515F2FDF-6159-4D23-980D-AE4508433B49}" type="presParOf" srcId="{81F6F392-8530-4B67-BE04-3E269AE35699}" destId="{4EC463CC-30B6-454F-86BA-7E138AA761D2}" srcOrd="3" destOrd="0" presId="urn:microsoft.com/office/officeart/2005/8/layout/hProcess9"/>
    <dgm:cxn modelId="{1EEE64B2-DBBC-430F-987A-9C1601D7C7F3}" type="presParOf" srcId="{81F6F392-8530-4B67-BE04-3E269AE35699}" destId="{C199A031-ECE3-4B30-B90F-E63C170876FC}" srcOrd="4" destOrd="0" presId="urn:microsoft.com/office/officeart/2005/8/layout/hProcess9"/>
  </dgm:cxnLst>
  <dgm:bg/>
  <dgm:whole>
    <a:ln>
      <a:noFill/>
    </a:ln>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029ADB-5DE3-4538-8FE7-78CD739E12EE}" type="doc">
      <dgm:prSet loTypeId="urn:microsoft.com/office/officeart/2005/8/layout/StepDownProcess" loCatId="process" qsTypeId="urn:microsoft.com/office/officeart/2005/8/quickstyle/simple1" qsCatId="simple" csTypeId="urn:microsoft.com/office/officeart/2005/8/colors/accent3_2" csCatId="accent3" phldr="1"/>
      <dgm:spPr/>
      <dgm:t>
        <a:bodyPr/>
        <a:lstStyle/>
        <a:p>
          <a:endParaRPr lang="en-CA"/>
        </a:p>
      </dgm:t>
    </dgm:pt>
    <dgm:pt modelId="{150BB36F-6271-48E2-9404-AFD72DC47822}">
      <dgm:prSet phldrT="[Text]" custT="1">
        <dgm:style>
          <a:lnRef idx="2">
            <a:schemeClr val="accent6"/>
          </a:lnRef>
          <a:fillRef idx="1">
            <a:schemeClr val="lt1"/>
          </a:fillRef>
          <a:effectRef idx="0">
            <a:schemeClr val="accent6"/>
          </a:effectRef>
          <a:fontRef idx="minor">
            <a:schemeClr val="dk1"/>
          </a:fontRef>
        </dgm:style>
      </dgm:prSet>
      <dgm:spPr>
        <a:ln/>
      </dgm:spPr>
      <dgm:t>
        <a:bodyPr/>
        <a:lstStyle/>
        <a:p>
          <a:r>
            <a:rPr lang="en-CA" sz="1400" dirty="0" smtClean="0">
              <a:solidFill>
                <a:schemeClr val="tx1">
                  <a:lumMod val="75000"/>
                  <a:lumOff val="25000"/>
                </a:schemeClr>
              </a:solidFill>
              <a:latin typeface="Calibri" panose="020F0502020204030204" pitchFamily="34" charset="0"/>
              <a:cs typeface="Calibri" panose="020F0502020204030204" pitchFamily="34" charset="0"/>
            </a:rPr>
            <a:t>Entrance meeting</a:t>
          </a:r>
          <a:endParaRPr lang="en-CA" sz="1400" dirty="0">
            <a:solidFill>
              <a:schemeClr val="tx1">
                <a:lumMod val="75000"/>
                <a:lumOff val="25000"/>
              </a:schemeClr>
            </a:solidFill>
            <a:latin typeface="Calibri" panose="020F0502020204030204" pitchFamily="34" charset="0"/>
            <a:cs typeface="Calibri" panose="020F0502020204030204" pitchFamily="34" charset="0"/>
          </a:endParaRPr>
        </a:p>
      </dgm:t>
    </dgm:pt>
    <dgm:pt modelId="{D6957F8A-7823-490F-B6F7-AB0859D2B0A2}" type="parTrans" cxnId="{74F63F7D-DBDD-49AD-8938-75108BC908F8}">
      <dgm:prSet/>
      <dgm:spPr/>
      <dgm:t>
        <a:bodyPr/>
        <a:lstStyle/>
        <a:p>
          <a:endParaRPr lang="en-CA"/>
        </a:p>
      </dgm:t>
    </dgm:pt>
    <dgm:pt modelId="{CC360150-F408-44FB-8B1D-CEF057011040}" type="sibTrans" cxnId="{74F63F7D-DBDD-49AD-8938-75108BC908F8}">
      <dgm:prSet/>
      <dgm:spPr/>
      <dgm:t>
        <a:bodyPr/>
        <a:lstStyle/>
        <a:p>
          <a:endParaRPr lang="en-CA"/>
        </a:p>
      </dgm:t>
    </dgm:pt>
    <dgm:pt modelId="{C835E1A5-E69F-4181-B8E1-591647555055}">
      <dgm:prSet phldrT="[Text]" custT="1">
        <dgm:style>
          <a:lnRef idx="2">
            <a:schemeClr val="accent6"/>
          </a:lnRef>
          <a:fillRef idx="1">
            <a:schemeClr val="lt1"/>
          </a:fillRef>
          <a:effectRef idx="0">
            <a:schemeClr val="accent6"/>
          </a:effectRef>
          <a:fontRef idx="minor">
            <a:schemeClr val="dk1"/>
          </a:fontRef>
        </dgm:style>
      </dgm:prSet>
      <dgm:spPr/>
      <dgm:t>
        <a:bodyPr/>
        <a:lstStyle/>
        <a:p>
          <a:r>
            <a:rPr lang="en-CA" sz="1400" dirty="0" smtClean="0">
              <a:solidFill>
                <a:schemeClr val="tx1">
                  <a:lumMod val="75000"/>
                  <a:lumOff val="25000"/>
                </a:schemeClr>
              </a:solidFill>
              <a:latin typeface="Calibri" panose="020F0502020204030204" pitchFamily="34" charset="0"/>
              <a:cs typeface="Calibri" panose="020F0502020204030204" pitchFamily="34" charset="0"/>
            </a:rPr>
            <a:t>Inspection</a:t>
          </a:r>
          <a:endParaRPr lang="en-CA" sz="1400" dirty="0">
            <a:solidFill>
              <a:schemeClr val="tx1">
                <a:lumMod val="75000"/>
                <a:lumOff val="25000"/>
              </a:schemeClr>
            </a:solidFill>
            <a:latin typeface="Calibri" panose="020F0502020204030204" pitchFamily="34" charset="0"/>
            <a:cs typeface="Calibri" panose="020F0502020204030204" pitchFamily="34" charset="0"/>
          </a:endParaRPr>
        </a:p>
      </dgm:t>
    </dgm:pt>
    <dgm:pt modelId="{DA288033-28D8-46C3-94E9-D0C7D7F9EABB}" type="parTrans" cxnId="{D06DE6E0-EEB1-400C-9A12-5D48BF18C3AE}">
      <dgm:prSet/>
      <dgm:spPr/>
      <dgm:t>
        <a:bodyPr/>
        <a:lstStyle/>
        <a:p>
          <a:endParaRPr lang="en-CA"/>
        </a:p>
      </dgm:t>
    </dgm:pt>
    <dgm:pt modelId="{11F4E361-16C1-462B-A499-417A26D72023}" type="sibTrans" cxnId="{D06DE6E0-EEB1-400C-9A12-5D48BF18C3AE}">
      <dgm:prSet/>
      <dgm:spPr/>
      <dgm:t>
        <a:bodyPr/>
        <a:lstStyle/>
        <a:p>
          <a:endParaRPr lang="en-CA"/>
        </a:p>
      </dgm:t>
    </dgm:pt>
    <dgm:pt modelId="{B923B684-A958-4A2B-B437-EA9FB2F376D5}">
      <dgm:prSet custT="1">
        <dgm:style>
          <a:lnRef idx="2">
            <a:schemeClr val="accent6"/>
          </a:lnRef>
          <a:fillRef idx="1">
            <a:schemeClr val="lt1"/>
          </a:fillRef>
          <a:effectRef idx="0">
            <a:schemeClr val="accent6"/>
          </a:effectRef>
          <a:fontRef idx="minor">
            <a:schemeClr val="dk1"/>
          </a:fontRef>
        </dgm:style>
      </dgm:prSet>
      <dgm:spPr/>
      <dgm:t>
        <a:bodyPr/>
        <a:lstStyle/>
        <a:p>
          <a:r>
            <a:rPr lang="en-CA" sz="1400" dirty="0" smtClean="0">
              <a:solidFill>
                <a:schemeClr val="tx1">
                  <a:lumMod val="75000"/>
                  <a:lumOff val="25000"/>
                </a:schemeClr>
              </a:solidFill>
              <a:latin typeface="Calibri" panose="020F0502020204030204" pitchFamily="34" charset="0"/>
              <a:cs typeface="Calibri" panose="020F0502020204030204" pitchFamily="34" charset="0"/>
            </a:rPr>
            <a:t>Exit meeting and sign off</a:t>
          </a:r>
          <a:endParaRPr lang="en-CA" sz="1400" dirty="0">
            <a:solidFill>
              <a:schemeClr val="tx1">
                <a:lumMod val="75000"/>
                <a:lumOff val="25000"/>
              </a:schemeClr>
            </a:solidFill>
            <a:latin typeface="Calibri" panose="020F0502020204030204" pitchFamily="34" charset="0"/>
            <a:cs typeface="Calibri" panose="020F0502020204030204" pitchFamily="34" charset="0"/>
          </a:endParaRPr>
        </a:p>
      </dgm:t>
    </dgm:pt>
    <dgm:pt modelId="{8B489EFB-8643-4C90-9C3D-B3D22DC7FD31}" type="parTrans" cxnId="{5D745245-AA74-487D-9F40-7499CAB7711C}">
      <dgm:prSet/>
      <dgm:spPr/>
      <dgm:t>
        <a:bodyPr/>
        <a:lstStyle/>
        <a:p>
          <a:endParaRPr lang="en-CA"/>
        </a:p>
      </dgm:t>
    </dgm:pt>
    <dgm:pt modelId="{8516E1FD-7765-47E0-98B2-B36694DA42BF}" type="sibTrans" cxnId="{5D745245-AA74-487D-9F40-7499CAB7711C}">
      <dgm:prSet/>
      <dgm:spPr/>
      <dgm:t>
        <a:bodyPr/>
        <a:lstStyle/>
        <a:p>
          <a:endParaRPr lang="en-CA"/>
        </a:p>
      </dgm:t>
    </dgm:pt>
    <dgm:pt modelId="{4E222433-D0B5-42E0-ADA1-DDB9688E175F}">
      <dgm:prSet custT="1">
        <dgm:style>
          <a:lnRef idx="2">
            <a:schemeClr val="accent6"/>
          </a:lnRef>
          <a:fillRef idx="1">
            <a:schemeClr val="lt1"/>
          </a:fillRef>
          <a:effectRef idx="0">
            <a:schemeClr val="accent6"/>
          </a:effectRef>
          <a:fontRef idx="minor">
            <a:schemeClr val="dk1"/>
          </a:fontRef>
        </dgm:style>
      </dgm:prSet>
      <dgm:spPr/>
      <dgm:t>
        <a:bodyPr/>
        <a:lstStyle/>
        <a:p>
          <a:r>
            <a:rPr lang="en-CA" sz="1400" dirty="0" smtClean="0">
              <a:solidFill>
                <a:schemeClr val="tx1">
                  <a:lumMod val="75000"/>
                  <a:lumOff val="25000"/>
                </a:schemeClr>
              </a:solidFill>
              <a:latin typeface="Calibri" panose="020F0502020204030204" pitchFamily="34" charset="0"/>
              <a:cs typeface="Calibri" panose="020F0502020204030204" pitchFamily="34" charset="0"/>
            </a:rPr>
            <a:t>Compliance results</a:t>
          </a:r>
          <a:endParaRPr lang="en-CA" sz="1400" dirty="0">
            <a:solidFill>
              <a:schemeClr val="tx1">
                <a:lumMod val="75000"/>
                <a:lumOff val="25000"/>
              </a:schemeClr>
            </a:solidFill>
            <a:latin typeface="Calibri" panose="020F0502020204030204" pitchFamily="34" charset="0"/>
            <a:cs typeface="Calibri" panose="020F0502020204030204" pitchFamily="34" charset="0"/>
          </a:endParaRPr>
        </a:p>
      </dgm:t>
    </dgm:pt>
    <dgm:pt modelId="{390E0899-8784-4AA0-8525-2E533D6C939E}" type="parTrans" cxnId="{D8895E85-81E5-431B-AFB8-58D5CA733862}">
      <dgm:prSet/>
      <dgm:spPr/>
      <dgm:t>
        <a:bodyPr/>
        <a:lstStyle/>
        <a:p>
          <a:endParaRPr lang="en-CA"/>
        </a:p>
      </dgm:t>
    </dgm:pt>
    <dgm:pt modelId="{C62EC712-41E2-4535-839F-0BAC017603F9}" type="sibTrans" cxnId="{D8895E85-81E5-431B-AFB8-58D5CA733862}">
      <dgm:prSet/>
      <dgm:spPr/>
      <dgm:t>
        <a:bodyPr/>
        <a:lstStyle/>
        <a:p>
          <a:endParaRPr lang="en-CA"/>
        </a:p>
      </dgm:t>
    </dgm:pt>
    <dgm:pt modelId="{F48E698C-430B-40DC-A60F-897F7B446ED5}">
      <dgm:prSet custT="1">
        <dgm:style>
          <a:lnRef idx="2">
            <a:schemeClr val="accent6"/>
          </a:lnRef>
          <a:fillRef idx="1">
            <a:schemeClr val="lt1"/>
          </a:fillRef>
          <a:effectRef idx="0">
            <a:schemeClr val="accent6"/>
          </a:effectRef>
          <a:fontRef idx="minor">
            <a:schemeClr val="dk1"/>
          </a:fontRef>
        </dgm:style>
      </dgm:prSet>
      <dgm:spPr/>
      <dgm:t>
        <a:bodyPr/>
        <a:lstStyle/>
        <a:p>
          <a:r>
            <a:rPr lang="en-CA" sz="1400" dirty="0" smtClean="0">
              <a:solidFill>
                <a:schemeClr val="tx1">
                  <a:lumMod val="75000"/>
                  <a:lumOff val="25000"/>
                </a:schemeClr>
              </a:solidFill>
              <a:latin typeface="Calibri" panose="020F0502020204030204" pitchFamily="34" charset="0"/>
              <a:cs typeface="Calibri" panose="020F0502020204030204" pitchFamily="34" charset="0"/>
            </a:rPr>
            <a:t>Submitting CAT to Ministry</a:t>
          </a:r>
          <a:endParaRPr lang="en-CA" sz="1400" dirty="0">
            <a:solidFill>
              <a:schemeClr val="tx1">
                <a:lumMod val="75000"/>
                <a:lumOff val="25000"/>
              </a:schemeClr>
            </a:solidFill>
            <a:latin typeface="Calibri" panose="020F0502020204030204" pitchFamily="34" charset="0"/>
            <a:cs typeface="Calibri" panose="020F0502020204030204" pitchFamily="34" charset="0"/>
          </a:endParaRPr>
        </a:p>
      </dgm:t>
    </dgm:pt>
    <dgm:pt modelId="{16056FDD-C83E-45CA-8FFE-CD7940A90127}" type="parTrans" cxnId="{090BACE0-BC9E-4950-B788-73128F19E80B}">
      <dgm:prSet/>
      <dgm:spPr/>
      <dgm:t>
        <a:bodyPr/>
        <a:lstStyle/>
        <a:p>
          <a:endParaRPr lang="en-CA"/>
        </a:p>
      </dgm:t>
    </dgm:pt>
    <dgm:pt modelId="{6BF83FF5-A025-45A5-B865-73316642435C}" type="sibTrans" cxnId="{090BACE0-BC9E-4950-B788-73128F19E80B}">
      <dgm:prSet/>
      <dgm:spPr/>
      <dgm:t>
        <a:bodyPr/>
        <a:lstStyle/>
        <a:p>
          <a:endParaRPr lang="en-CA"/>
        </a:p>
      </dgm:t>
    </dgm:pt>
    <dgm:pt modelId="{5B521A28-3B10-4856-AA87-5CD756EDDDF5}">
      <dgm:prSet custT="1">
        <dgm:style>
          <a:lnRef idx="2">
            <a:schemeClr val="accent6"/>
          </a:lnRef>
          <a:fillRef idx="1">
            <a:schemeClr val="lt1"/>
          </a:fillRef>
          <a:effectRef idx="0">
            <a:schemeClr val="accent6"/>
          </a:effectRef>
          <a:fontRef idx="minor">
            <a:schemeClr val="dk1"/>
          </a:fontRef>
        </dgm:style>
      </dgm:prSet>
      <dgm:spPr/>
      <dgm:t>
        <a:bodyPr/>
        <a:lstStyle/>
        <a:p>
          <a:r>
            <a:rPr lang="en-CA" sz="1400" dirty="0" smtClean="0">
              <a:solidFill>
                <a:schemeClr val="tx1">
                  <a:lumMod val="75000"/>
                  <a:lumOff val="25000"/>
                </a:schemeClr>
              </a:solidFill>
              <a:latin typeface="Calibri" panose="020F0502020204030204" pitchFamily="34" charset="0"/>
              <a:cs typeface="Calibri" panose="020F0502020204030204" pitchFamily="34" charset="0"/>
            </a:rPr>
            <a:t>Within 10 Days post inspection</a:t>
          </a:r>
          <a:endParaRPr lang="en-CA" sz="1400" dirty="0">
            <a:solidFill>
              <a:schemeClr val="tx1">
                <a:lumMod val="75000"/>
                <a:lumOff val="25000"/>
              </a:schemeClr>
            </a:solidFill>
            <a:latin typeface="Calibri" panose="020F0502020204030204" pitchFamily="34" charset="0"/>
            <a:cs typeface="Calibri" panose="020F0502020204030204" pitchFamily="34" charset="0"/>
          </a:endParaRPr>
        </a:p>
      </dgm:t>
    </dgm:pt>
    <dgm:pt modelId="{BEEFD962-CB57-489D-B16D-146632F35360}" type="parTrans" cxnId="{D3B5C391-EB18-44B0-9CE1-E53B2F1D7D89}">
      <dgm:prSet/>
      <dgm:spPr/>
      <dgm:t>
        <a:bodyPr/>
        <a:lstStyle/>
        <a:p>
          <a:endParaRPr lang="en-CA"/>
        </a:p>
      </dgm:t>
    </dgm:pt>
    <dgm:pt modelId="{5D571313-5818-43FF-8D8D-3341E259CFFF}" type="sibTrans" cxnId="{D3B5C391-EB18-44B0-9CE1-E53B2F1D7D89}">
      <dgm:prSet/>
      <dgm:spPr/>
      <dgm:t>
        <a:bodyPr/>
        <a:lstStyle/>
        <a:p>
          <a:endParaRPr lang="en-CA"/>
        </a:p>
      </dgm:t>
    </dgm:pt>
    <dgm:pt modelId="{4903D1EE-1000-45D0-BD6B-2528D475B714}" type="pres">
      <dgm:prSet presAssocID="{10029ADB-5DE3-4538-8FE7-78CD739E12EE}" presName="rootnode" presStyleCnt="0">
        <dgm:presLayoutVars>
          <dgm:chMax/>
          <dgm:chPref/>
          <dgm:dir/>
          <dgm:animLvl val="lvl"/>
        </dgm:presLayoutVars>
      </dgm:prSet>
      <dgm:spPr/>
      <dgm:t>
        <a:bodyPr/>
        <a:lstStyle/>
        <a:p>
          <a:endParaRPr lang="en-CA"/>
        </a:p>
      </dgm:t>
    </dgm:pt>
    <dgm:pt modelId="{68DBDFBD-C32E-4A26-BB3C-6A7A4F1BF1A4}" type="pres">
      <dgm:prSet presAssocID="{150BB36F-6271-48E2-9404-AFD72DC47822}" presName="composite" presStyleCnt="0"/>
      <dgm:spPr/>
    </dgm:pt>
    <dgm:pt modelId="{FEC6A945-DF72-4E3F-84C2-05903E672D40}" type="pres">
      <dgm:prSet presAssocID="{150BB36F-6271-48E2-9404-AFD72DC47822}" presName="bentUpArrow1" presStyleLbl="alignImgPlace1" presStyleIdx="0" presStyleCnt="5" custScaleX="82525" custScaleY="73691" custLinFactNeighborX="-31535" custLinFactNeighborY="-50547">
        <dgm:style>
          <a:lnRef idx="2">
            <a:schemeClr val="accent6"/>
          </a:lnRef>
          <a:fillRef idx="1">
            <a:schemeClr val="lt1"/>
          </a:fillRef>
          <a:effectRef idx="0">
            <a:schemeClr val="accent6"/>
          </a:effectRef>
          <a:fontRef idx="minor">
            <a:schemeClr val="dk1"/>
          </a:fontRef>
        </dgm:style>
      </dgm:prSet>
      <dgm:spPr>
        <a:solidFill>
          <a:schemeClr val="accent6"/>
        </a:solidFill>
        <a:ln>
          <a:solidFill>
            <a:schemeClr val="accent6"/>
          </a:solidFill>
        </a:ln>
      </dgm:spPr>
      <dgm:t>
        <a:bodyPr/>
        <a:lstStyle/>
        <a:p>
          <a:endParaRPr lang="en-CA"/>
        </a:p>
      </dgm:t>
    </dgm:pt>
    <dgm:pt modelId="{0493469D-0D4A-433F-9A2B-7E4824FCC3C1}" type="pres">
      <dgm:prSet presAssocID="{150BB36F-6271-48E2-9404-AFD72DC47822}" presName="ParentText" presStyleLbl="node1" presStyleIdx="0" presStyleCnt="6" custScaleX="102380" custScaleY="82354" custLinFactNeighborX="-2602" custLinFactNeighborY="-33381">
        <dgm:presLayoutVars>
          <dgm:chMax val="1"/>
          <dgm:chPref val="1"/>
          <dgm:bulletEnabled val="1"/>
        </dgm:presLayoutVars>
      </dgm:prSet>
      <dgm:spPr/>
      <dgm:t>
        <a:bodyPr/>
        <a:lstStyle/>
        <a:p>
          <a:endParaRPr lang="en-CA"/>
        </a:p>
      </dgm:t>
    </dgm:pt>
    <dgm:pt modelId="{E5B9797B-238C-4E4B-B3CB-EAAA1178ADEA}" type="pres">
      <dgm:prSet presAssocID="{150BB36F-6271-48E2-9404-AFD72DC47822}" presName="ChildText" presStyleLbl="revTx" presStyleIdx="0" presStyleCnt="5" custScaleX="384878" custLinFactX="55480" custLinFactNeighborX="100000" custLinFactNeighborY="5593">
        <dgm:presLayoutVars>
          <dgm:chMax val="0"/>
          <dgm:chPref val="0"/>
          <dgm:bulletEnabled val="1"/>
        </dgm:presLayoutVars>
      </dgm:prSet>
      <dgm:spPr/>
      <dgm:t>
        <a:bodyPr/>
        <a:lstStyle/>
        <a:p>
          <a:endParaRPr lang="en-CA"/>
        </a:p>
      </dgm:t>
    </dgm:pt>
    <dgm:pt modelId="{6DE94C82-31E0-4F42-B1A4-CB65E6554866}" type="pres">
      <dgm:prSet presAssocID="{CC360150-F408-44FB-8B1D-CEF057011040}" presName="sibTrans" presStyleCnt="0"/>
      <dgm:spPr/>
    </dgm:pt>
    <dgm:pt modelId="{3BBA25BE-A12D-43C5-A70D-59AF3C3BE870}" type="pres">
      <dgm:prSet presAssocID="{C835E1A5-E69F-4181-B8E1-591647555055}" presName="composite" presStyleCnt="0"/>
      <dgm:spPr/>
    </dgm:pt>
    <dgm:pt modelId="{2483DD68-AAC0-45F6-BD5C-96D3DFEF957A}" type="pres">
      <dgm:prSet presAssocID="{C835E1A5-E69F-4181-B8E1-591647555055}" presName="bentUpArrow1" presStyleLbl="alignImgPlace1" presStyleIdx="1" presStyleCnt="5" custScaleX="82525" custScaleY="82525" custLinFactX="-35920" custLinFactNeighborX="-100000" custLinFactNeighborY="-51770">
        <dgm:style>
          <a:lnRef idx="2">
            <a:schemeClr val="accent6"/>
          </a:lnRef>
          <a:fillRef idx="1">
            <a:schemeClr val="lt1"/>
          </a:fillRef>
          <a:effectRef idx="0">
            <a:schemeClr val="accent6"/>
          </a:effectRef>
          <a:fontRef idx="minor">
            <a:schemeClr val="dk1"/>
          </a:fontRef>
        </dgm:style>
      </dgm:prSet>
      <dgm:spPr>
        <a:solidFill>
          <a:schemeClr val="accent6"/>
        </a:solidFill>
      </dgm:spPr>
      <dgm:t>
        <a:bodyPr/>
        <a:lstStyle/>
        <a:p>
          <a:endParaRPr lang="en-CA"/>
        </a:p>
      </dgm:t>
    </dgm:pt>
    <dgm:pt modelId="{BB68788E-F72A-43D7-BF73-E7E11DEFF417}" type="pres">
      <dgm:prSet presAssocID="{C835E1A5-E69F-4181-B8E1-591647555055}" presName="ParentText" presStyleLbl="node1" presStyleIdx="1" presStyleCnt="6" custScaleX="102380" custScaleY="82354" custLinFactNeighborX="-76552" custLinFactNeighborY="-31702">
        <dgm:presLayoutVars>
          <dgm:chMax val="1"/>
          <dgm:chPref val="1"/>
          <dgm:bulletEnabled val="1"/>
        </dgm:presLayoutVars>
      </dgm:prSet>
      <dgm:spPr/>
      <dgm:t>
        <a:bodyPr/>
        <a:lstStyle/>
        <a:p>
          <a:endParaRPr lang="en-CA"/>
        </a:p>
      </dgm:t>
    </dgm:pt>
    <dgm:pt modelId="{AD1F22EA-1D65-4973-92DA-DDC723D83847}" type="pres">
      <dgm:prSet presAssocID="{C835E1A5-E69F-4181-B8E1-591647555055}" presName="ChildText" presStyleLbl="revTx" presStyleIdx="1" presStyleCnt="5" custScaleX="384881" custLinFactNeighborX="63870" custLinFactNeighborY="3445">
        <dgm:presLayoutVars>
          <dgm:chMax val="0"/>
          <dgm:chPref val="0"/>
          <dgm:bulletEnabled val="1"/>
        </dgm:presLayoutVars>
      </dgm:prSet>
      <dgm:spPr/>
      <dgm:t>
        <a:bodyPr/>
        <a:lstStyle/>
        <a:p>
          <a:endParaRPr lang="en-CA"/>
        </a:p>
      </dgm:t>
    </dgm:pt>
    <dgm:pt modelId="{3AD1364D-ACAE-43B1-84D0-95177AFA7DA6}" type="pres">
      <dgm:prSet presAssocID="{11F4E361-16C1-462B-A499-417A26D72023}" presName="sibTrans" presStyleCnt="0"/>
      <dgm:spPr/>
    </dgm:pt>
    <dgm:pt modelId="{51E749ED-B0B2-4385-92C2-35784B663513}" type="pres">
      <dgm:prSet presAssocID="{B923B684-A958-4A2B-B437-EA9FB2F376D5}" presName="composite" presStyleCnt="0"/>
      <dgm:spPr/>
    </dgm:pt>
    <dgm:pt modelId="{6CD4AC3D-0169-448A-8C61-40E2DFC0EE71}" type="pres">
      <dgm:prSet presAssocID="{B923B684-A958-4A2B-B437-EA9FB2F376D5}" presName="bentUpArrow1" presStyleLbl="alignImgPlace1" presStyleIdx="2" presStyleCnt="5" custScaleX="82525" custScaleY="82525" custLinFactX="-100000" custLinFactNeighborX="-131337" custLinFactNeighborY="-49791">
        <dgm:style>
          <a:lnRef idx="2">
            <a:schemeClr val="accent6"/>
          </a:lnRef>
          <a:fillRef idx="1">
            <a:schemeClr val="lt1"/>
          </a:fillRef>
          <a:effectRef idx="0">
            <a:schemeClr val="accent6"/>
          </a:effectRef>
          <a:fontRef idx="minor">
            <a:schemeClr val="dk1"/>
          </a:fontRef>
        </dgm:style>
      </dgm:prSet>
      <dgm:spPr>
        <a:solidFill>
          <a:schemeClr val="accent6"/>
        </a:solidFill>
      </dgm:spPr>
      <dgm:t>
        <a:bodyPr/>
        <a:lstStyle/>
        <a:p>
          <a:endParaRPr lang="en-CA"/>
        </a:p>
      </dgm:t>
    </dgm:pt>
    <dgm:pt modelId="{0CE17533-2C83-45BF-9FEB-7048F7EC29BA}" type="pres">
      <dgm:prSet presAssocID="{B923B684-A958-4A2B-B437-EA9FB2F376D5}" presName="ParentText" presStyleLbl="node1" presStyleIdx="2" presStyleCnt="6" custScaleX="102380" custScaleY="82354" custLinFactX="-43071" custLinFactNeighborX="-100000" custLinFactNeighborY="-30560">
        <dgm:presLayoutVars>
          <dgm:chMax val="1"/>
          <dgm:chPref val="1"/>
          <dgm:bulletEnabled val="1"/>
        </dgm:presLayoutVars>
      </dgm:prSet>
      <dgm:spPr/>
      <dgm:t>
        <a:bodyPr/>
        <a:lstStyle/>
        <a:p>
          <a:endParaRPr lang="en-CA"/>
        </a:p>
      </dgm:t>
    </dgm:pt>
    <dgm:pt modelId="{0AE31867-14CC-436C-A763-3EEA69CA673F}" type="pres">
      <dgm:prSet presAssocID="{B923B684-A958-4A2B-B437-EA9FB2F376D5}" presName="ChildText" presStyleLbl="revTx" presStyleIdx="2" presStyleCnt="5">
        <dgm:presLayoutVars>
          <dgm:chMax val="0"/>
          <dgm:chPref val="0"/>
          <dgm:bulletEnabled val="1"/>
        </dgm:presLayoutVars>
      </dgm:prSet>
      <dgm:spPr/>
    </dgm:pt>
    <dgm:pt modelId="{61D87D8B-D7D4-49A0-ACD0-96976533A604}" type="pres">
      <dgm:prSet presAssocID="{8516E1FD-7765-47E0-98B2-B36694DA42BF}" presName="sibTrans" presStyleCnt="0"/>
      <dgm:spPr/>
    </dgm:pt>
    <dgm:pt modelId="{F0E91909-94D1-4C57-9843-3E58E64EBB6A}" type="pres">
      <dgm:prSet presAssocID="{4E222433-D0B5-42E0-ADA1-DDB9688E175F}" presName="composite" presStyleCnt="0"/>
      <dgm:spPr/>
    </dgm:pt>
    <dgm:pt modelId="{CD5B0FD5-3464-4967-A727-8F4074422DD7}" type="pres">
      <dgm:prSet presAssocID="{4E222433-D0B5-42E0-ADA1-DDB9688E175F}" presName="bentUpArrow1" presStyleLbl="alignImgPlace1" presStyleIdx="3" presStyleCnt="5" custScaleX="82525" custScaleY="82525" custLinFactX="-139283" custLinFactNeighborX="-200000" custLinFactNeighborY="-43190">
        <dgm:style>
          <a:lnRef idx="2">
            <a:schemeClr val="accent6"/>
          </a:lnRef>
          <a:fillRef idx="1">
            <a:schemeClr val="lt1"/>
          </a:fillRef>
          <a:effectRef idx="0">
            <a:schemeClr val="accent6"/>
          </a:effectRef>
          <a:fontRef idx="minor">
            <a:schemeClr val="dk1"/>
          </a:fontRef>
        </dgm:style>
      </dgm:prSet>
      <dgm:spPr>
        <a:solidFill>
          <a:schemeClr val="accent6"/>
        </a:solidFill>
      </dgm:spPr>
      <dgm:t>
        <a:bodyPr/>
        <a:lstStyle/>
        <a:p>
          <a:endParaRPr lang="en-CA"/>
        </a:p>
      </dgm:t>
    </dgm:pt>
    <dgm:pt modelId="{9C35DF18-AC4D-4021-A9A0-5D89AE9BBAA6}" type="pres">
      <dgm:prSet presAssocID="{4E222433-D0B5-42E0-ADA1-DDB9688E175F}" presName="ParentText" presStyleLbl="node1" presStyleIdx="3" presStyleCnt="6" custScaleX="102380" custScaleY="82354" custLinFactX="-100000" custLinFactNeighborX="-115331" custLinFactNeighborY="-32092">
        <dgm:presLayoutVars>
          <dgm:chMax val="1"/>
          <dgm:chPref val="1"/>
          <dgm:bulletEnabled val="1"/>
        </dgm:presLayoutVars>
      </dgm:prSet>
      <dgm:spPr/>
      <dgm:t>
        <a:bodyPr/>
        <a:lstStyle/>
        <a:p>
          <a:endParaRPr lang="en-CA"/>
        </a:p>
      </dgm:t>
    </dgm:pt>
    <dgm:pt modelId="{34C3E0E5-A717-4B66-A274-A3FA514E6353}" type="pres">
      <dgm:prSet presAssocID="{4E222433-D0B5-42E0-ADA1-DDB9688E175F}" presName="ChildText" presStyleLbl="revTx" presStyleIdx="3" presStyleCnt="5" custLinFactNeighborX="52680" custLinFactNeighborY="-851">
        <dgm:presLayoutVars>
          <dgm:chMax val="0"/>
          <dgm:chPref val="0"/>
          <dgm:bulletEnabled val="1"/>
        </dgm:presLayoutVars>
      </dgm:prSet>
      <dgm:spPr/>
    </dgm:pt>
    <dgm:pt modelId="{90560481-725A-43B5-B19E-4E4AF44CB8CC}" type="pres">
      <dgm:prSet presAssocID="{C62EC712-41E2-4535-839F-0BAC017603F9}" presName="sibTrans" presStyleCnt="0"/>
      <dgm:spPr/>
    </dgm:pt>
    <dgm:pt modelId="{CEF5BE79-3E98-4C83-A4CF-6357D8FDDFF7}" type="pres">
      <dgm:prSet presAssocID="{F48E698C-430B-40DC-A60F-897F7B446ED5}" presName="composite" presStyleCnt="0"/>
      <dgm:spPr/>
    </dgm:pt>
    <dgm:pt modelId="{0B350253-01C1-4E6D-A708-3B27FB3D7830}" type="pres">
      <dgm:prSet presAssocID="{F48E698C-430B-40DC-A60F-897F7B446ED5}" presName="bentUpArrow1" presStyleLbl="alignImgPlace1" presStyleIdx="4" presStyleCnt="5" custScaleX="82525" custScaleY="82525" custLinFactX="-200000" custLinFactNeighborX="-245511" custLinFactNeighborY="-52460">
        <dgm:style>
          <a:lnRef idx="2">
            <a:schemeClr val="accent6"/>
          </a:lnRef>
          <a:fillRef idx="1">
            <a:schemeClr val="lt1"/>
          </a:fillRef>
          <a:effectRef idx="0">
            <a:schemeClr val="accent6"/>
          </a:effectRef>
          <a:fontRef idx="minor">
            <a:schemeClr val="dk1"/>
          </a:fontRef>
        </dgm:style>
      </dgm:prSet>
      <dgm:spPr>
        <a:solidFill>
          <a:schemeClr val="accent6"/>
        </a:solidFill>
      </dgm:spPr>
      <dgm:t>
        <a:bodyPr/>
        <a:lstStyle/>
        <a:p>
          <a:endParaRPr lang="en-CA"/>
        </a:p>
      </dgm:t>
    </dgm:pt>
    <dgm:pt modelId="{8241C42F-867C-477E-AF5C-3339776CC77A}" type="pres">
      <dgm:prSet presAssocID="{F48E698C-430B-40DC-A60F-897F7B446ED5}" presName="ParentText" presStyleLbl="node1" presStyleIdx="4" presStyleCnt="6" custScaleX="102380" custScaleY="82354" custLinFactX="-100000" custLinFactNeighborX="-187266" custLinFactNeighborY="-34205">
        <dgm:presLayoutVars>
          <dgm:chMax val="1"/>
          <dgm:chPref val="1"/>
          <dgm:bulletEnabled val="1"/>
        </dgm:presLayoutVars>
      </dgm:prSet>
      <dgm:spPr/>
      <dgm:t>
        <a:bodyPr/>
        <a:lstStyle/>
        <a:p>
          <a:endParaRPr lang="en-CA"/>
        </a:p>
      </dgm:t>
    </dgm:pt>
    <dgm:pt modelId="{C946E5D4-67D9-4560-9A61-6D65DA96B68E}" type="pres">
      <dgm:prSet presAssocID="{F48E698C-430B-40DC-A60F-897F7B446ED5}" presName="ChildText" presStyleLbl="revTx" presStyleIdx="4" presStyleCnt="5">
        <dgm:presLayoutVars>
          <dgm:chMax val="0"/>
          <dgm:chPref val="0"/>
          <dgm:bulletEnabled val="1"/>
        </dgm:presLayoutVars>
      </dgm:prSet>
      <dgm:spPr/>
    </dgm:pt>
    <dgm:pt modelId="{EA97C563-2590-4E3E-B5C5-B50FB903DB91}" type="pres">
      <dgm:prSet presAssocID="{6BF83FF5-A025-45A5-B865-73316642435C}" presName="sibTrans" presStyleCnt="0"/>
      <dgm:spPr/>
    </dgm:pt>
    <dgm:pt modelId="{3CE46833-9753-4BA0-9156-5BEEC7A241DE}" type="pres">
      <dgm:prSet presAssocID="{5B521A28-3B10-4856-AA87-5CD756EDDDF5}" presName="composite" presStyleCnt="0"/>
      <dgm:spPr/>
    </dgm:pt>
    <dgm:pt modelId="{FF49D94D-3806-406A-912B-B1B0DA67D6D0}" type="pres">
      <dgm:prSet presAssocID="{5B521A28-3B10-4856-AA87-5CD756EDDDF5}" presName="ParentText" presStyleLbl="node1" presStyleIdx="5" presStyleCnt="6" custScaleX="102380" custScaleY="82354" custLinFactX="-156516" custLinFactNeighborX="-200000" custLinFactNeighborY="-42072">
        <dgm:presLayoutVars>
          <dgm:chMax val="1"/>
          <dgm:chPref val="1"/>
          <dgm:bulletEnabled val="1"/>
        </dgm:presLayoutVars>
      </dgm:prSet>
      <dgm:spPr/>
      <dgm:t>
        <a:bodyPr/>
        <a:lstStyle/>
        <a:p>
          <a:endParaRPr lang="en-CA"/>
        </a:p>
      </dgm:t>
    </dgm:pt>
  </dgm:ptLst>
  <dgm:cxnLst>
    <dgm:cxn modelId="{D8895E85-81E5-431B-AFB8-58D5CA733862}" srcId="{10029ADB-5DE3-4538-8FE7-78CD739E12EE}" destId="{4E222433-D0B5-42E0-ADA1-DDB9688E175F}" srcOrd="3" destOrd="0" parTransId="{390E0899-8784-4AA0-8525-2E533D6C939E}" sibTransId="{C62EC712-41E2-4535-839F-0BAC017603F9}"/>
    <dgm:cxn modelId="{74F63F7D-DBDD-49AD-8938-75108BC908F8}" srcId="{10029ADB-5DE3-4538-8FE7-78CD739E12EE}" destId="{150BB36F-6271-48E2-9404-AFD72DC47822}" srcOrd="0" destOrd="0" parTransId="{D6957F8A-7823-490F-B6F7-AB0859D2B0A2}" sibTransId="{CC360150-F408-44FB-8B1D-CEF057011040}"/>
    <dgm:cxn modelId="{090BACE0-BC9E-4950-B788-73128F19E80B}" srcId="{10029ADB-5DE3-4538-8FE7-78CD739E12EE}" destId="{F48E698C-430B-40DC-A60F-897F7B446ED5}" srcOrd="4" destOrd="0" parTransId="{16056FDD-C83E-45CA-8FFE-CD7940A90127}" sibTransId="{6BF83FF5-A025-45A5-B865-73316642435C}"/>
    <dgm:cxn modelId="{D3B5C391-EB18-44B0-9CE1-E53B2F1D7D89}" srcId="{10029ADB-5DE3-4538-8FE7-78CD739E12EE}" destId="{5B521A28-3B10-4856-AA87-5CD756EDDDF5}" srcOrd="5" destOrd="0" parTransId="{BEEFD962-CB57-489D-B16D-146632F35360}" sibTransId="{5D571313-5818-43FF-8D8D-3341E259CFFF}"/>
    <dgm:cxn modelId="{2F694533-DD6A-4C8F-94B7-9F469C2F6C06}" type="presOf" srcId="{150BB36F-6271-48E2-9404-AFD72DC47822}" destId="{0493469D-0D4A-433F-9A2B-7E4824FCC3C1}" srcOrd="0" destOrd="0" presId="urn:microsoft.com/office/officeart/2005/8/layout/StepDownProcess"/>
    <dgm:cxn modelId="{2C6D00C6-7274-4731-BD6C-16EDD0A70AFE}" type="presOf" srcId="{B923B684-A958-4A2B-B437-EA9FB2F376D5}" destId="{0CE17533-2C83-45BF-9FEB-7048F7EC29BA}" srcOrd="0" destOrd="0" presId="urn:microsoft.com/office/officeart/2005/8/layout/StepDownProcess"/>
    <dgm:cxn modelId="{5D745245-AA74-487D-9F40-7499CAB7711C}" srcId="{10029ADB-5DE3-4538-8FE7-78CD739E12EE}" destId="{B923B684-A958-4A2B-B437-EA9FB2F376D5}" srcOrd="2" destOrd="0" parTransId="{8B489EFB-8643-4C90-9C3D-B3D22DC7FD31}" sibTransId="{8516E1FD-7765-47E0-98B2-B36694DA42BF}"/>
    <dgm:cxn modelId="{61C27945-1B98-4B2A-9490-E338A923AFCC}" type="presOf" srcId="{10029ADB-5DE3-4538-8FE7-78CD739E12EE}" destId="{4903D1EE-1000-45D0-BD6B-2528D475B714}" srcOrd="0" destOrd="0" presId="urn:microsoft.com/office/officeart/2005/8/layout/StepDownProcess"/>
    <dgm:cxn modelId="{9D66F9EF-96AB-4D47-A7D4-B66FE9BE148B}" type="presOf" srcId="{C835E1A5-E69F-4181-B8E1-591647555055}" destId="{BB68788E-F72A-43D7-BF73-E7E11DEFF417}" srcOrd="0" destOrd="0" presId="urn:microsoft.com/office/officeart/2005/8/layout/StepDownProcess"/>
    <dgm:cxn modelId="{263A3A53-A676-411E-8278-4356FFA16493}" type="presOf" srcId="{4E222433-D0B5-42E0-ADA1-DDB9688E175F}" destId="{9C35DF18-AC4D-4021-A9A0-5D89AE9BBAA6}" srcOrd="0" destOrd="0" presId="urn:microsoft.com/office/officeart/2005/8/layout/StepDownProcess"/>
    <dgm:cxn modelId="{95755389-7740-4FEC-B59E-64465399673D}" type="presOf" srcId="{F48E698C-430B-40DC-A60F-897F7B446ED5}" destId="{8241C42F-867C-477E-AF5C-3339776CC77A}" srcOrd="0" destOrd="0" presId="urn:microsoft.com/office/officeart/2005/8/layout/StepDownProcess"/>
    <dgm:cxn modelId="{2C79E556-E33C-4CCF-B5D0-1B0E4674578D}" type="presOf" srcId="{5B521A28-3B10-4856-AA87-5CD756EDDDF5}" destId="{FF49D94D-3806-406A-912B-B1B0DA67D6D0}" srcOrd="0" destOrd="0" presId="urn:microsoft.com/office/officeart/2005/8/layout/StepDownProcess"/>
    <dgm:cxn modelId="{D06DE6E0-EEB1-400C-9A12-5D48BF18C3AE}" srcId="{10029ADB-5DE3-4538-8FE7-78CD739E12EE}" destId="{C835E1A5-E69F-4181-B8E1-591647555055}" srcOrd="1" destOrd="0" parTransId="{DA288033-28D8-46C3-94E9-D0C7D7F9EABB}" sibTransId="{11F4E361-16C1-462B-A499-417A26D72023}"/>
    <dgm:cxn modelId="{4F92A529-66FC-4CE0-B2D6-E1B0C1BCC526}" type="presParOf" srcId="{4903D1EE-1000-45D0-BD6B-2528D475B714}" destId="{68DBDFBD-C32E-4A26-BB3C-6A7A4F1BF1A4}" srcOrd="0" destOrd="0" presId="urn:microsoft.com/office/officeart/2005/8/layout/StepDownProcess"/>
    <dgm:cxn modelId="{7A0357BE-541A-4D76-A0CD-732AC5E09B26}" type="presParOf" srcId="{68DBDFBD-C32E-4A26-BB3C-6A7A4F1BF1A4}" destId="{FEC6A945-DF72-4E3F-84C2-05903E672D40}" srcOrd="0" destOrd="0" presId="urn:microsoft.com/office/officeart/2005/8/layout/StepDownProcess"/>
    <dgm:cxn modelId="{8BF821DC-390F-455C-A08E-D9BE2A06507C}" type="presParOf" srcId="{68DBDFBD-C32E-4A26-BB3C-6A7A4F1BF1A4}" destId="{0493469D-0D4A-433F-9A2B-7E4824FCC3C1}" srcOrd="1" destOrd="0" presId="urn:microsoft.com/office/officeart/2005/8/layout/StepDownProcess"/>
    <dgm:cxn modelId="{1665DD23-99C2-43F1-B235-7EA5763F8CBF}" type="presParOf" srcId="{68DBDFBD-C32E-4A26-BB3C-6A7A4F1BF1A4}" destId="{E5B9797B-238C-4E4B-B3CB-EAAA1178ADEA}" srcOrd="2" destOrd="0" presId="urn:microsoft.com/office/officeart/2005/8/layout/StepDownProcess"/>
    <dgm:cxn modelId="{18AF23BF-33F7-4B60-86FA-15A2E6AB815F}" type="presParOf" srcId="{4903D1EE-1000-45D0-BD6B-2528D475B714}" destId="{6DE94C82-31E0-4F42-B1A4-CB65E6554866}" srcOrd="1" destOrd="0" presId="urn:microsoft.com/office/officeart/2005/8/layout/StepDownProcess"/>
    <dgm:cxn modelId="{0A2F0BC4-9F5F-4FC8-9F4F-FEF12A547857}" type="presParOf" srcId="{4903D1EE-1000-45D0-BD6B-2528D475B714}" destId="{3BBA25BE-A12D-43C5-A70D-59AF3C3BE870}" srcOrd="2" destOrd="0" presId="urn:microsoft.com/office/officeart/2005/8/layout/StepDownProcess"/>
    <dgm:cxn modelId="{E77E48E9-DEE2-44C8-B48F-C4A67456F6D6}" type="presParOf" srcId="{3BBA25BE-A12D-43C5-A70D-59AF3C3BE870}" destId="{2483DD68-AAC0-45F6-BD5C-96D3DFEF957A}" srcOrd="0" destOrd="0" presId="urn:microsoft.com/office/officeart/2005/8/layout/StepDownProcess"/>
    <dgm:cxn modelId="{5E74EE6F-1379-406E-BD7D-3ADFE4106352}" type="presParOf" srcId="{3BBA25BE-A12D-43C5-A70D-59AF3C3BE870}" destId="{BB68788E-F72A-43D7-BF73-E7E11DEFF417}" srcOrd="1" destOrd="0" presId="urn:microsoft.com/office/officeart/2005/8/layout/StepDownProcess"/>
    <dgm:cxn modelId="{972111D0-4BFF-4D83-959F-84EC9B004A36}" type="presParOf" srcId="{3BBA25BE-A12D-43C5-A70D-59AF3C3BE870}" destId="{AD1F22EA-1D65-4973-92DA-DDC723D83847}" srcOrd="2" destOrd="0" presId="urn:microsoft.com/office/officeart/2005/8/layout/StepDownProcess"/>
    <dgm:cxn modelId="{E10EB7C1-3032-4193-8825-B7C7D98D141D}" type="presParOf" srcId="{4903D1EE-1000-45D0-BD6B-2528D475B714}" destId="{3AD1364D-ACAE-43B1-84D0-95177AFA7DA6}" srcOrd="3" destOrd="0" presId="urn:microsoft.com/office/officeart/2005/8/layout/StepDownProcess"/>
    <dgm:cxn modelId="{6DBCF226-6574-4327-AB46-943173017C77}" type="presParOf" srcId="{4903D1EE-1000-45D0-BD6B-2528D475B714}" destId="{51E749ED-B0B2-4385-92C2-35784B663513}" srcOrd="4" destOrd="0" presId="urn:microsoft.com/office/officeart/2005/8/layout/StepDownProcess"/>
    <dgm:cxn modelId="{F3029C8E-0F44-4A5D-AE1D-FFDE016CA5EA}" type="presParOf" srcId="{51E749ED-B0B2-4385-92C2-35784B663513}" destId="{6CD4AC3D-0169-448A-8C61-40E2DFC0EE71}" srcOrd="0" destOrd="0" presId="urn:microsoft.com/office/officeart/2005/8/layout/StepDownProcess"/>
    <dgm:cxn modelId="{DD9DDE97-9917-4BC0-9A0F-D8C88FAD78FD}" type="presParOf" srcId="{51E749ED-B0B2-4385-92C2-35784B663513}" destId="{0CE17533-2C83-45BF-9FEB-7048F7EC29BA}" srcOrd="1" destOrd="0" presId="urn:microsoft.com/office/officeart/2005/8/layout/StepDownProcess"/>
    <dgm:cxn modelId="{3FF55096-F82D-4474-885B-5EC687EA36A2}" type="presParOf" srcId="{51E749ED-B0B2-4385-92C2-35784B663513}" destId="{0AE31867-14CC-436C-A763-3EEA69CA673F}" srcOrd="2" destOrd="0" presId="urn:microsoft.com/office/officeart/2005/8/layout/StepDownProcess"/>
    <dgm:cxn modelId="{35F59A6D-10DE-4E50-B389-40D0B2E18FA8}" type="presParOf" srcId="{4903D1EE-1000-45D0-BD6B-2528D475B714}" destId="{61D87D8B-D7D4-49A0-ACD0-96976533A604}" srcOrd="5" destOrd="0" presId="urn:microsoft.com/office/officeart/2005/8/layout/StepDownProcess"/>
    <dgm:cxn modelId="{D6E8F607-D050-43EA-9D00-3A0D7D187FB0}" type="presParOf" srcId="{4903D1EE-1000-45D0-BD6B-2528D475B714}" destId="{F0E91909-94D1-4C57-9843-3E58E64EBB6A}" srcOrd="6" destOrd="0" presId="urn:microsoft.com/office/officeart/2005/8/layout/StepDownProcess"/>
    <dgm:cxn modelId="{93979C66-11FD-46A2-B95E-BFBAE728EA89}" type="presParOf" srcId="{F0E91909-94D1-4C57-9843-3E58E64EBB6A}" destId="{CD5B0FD5-3464-4967-A727-8F4074422DD7}" srcOrd="0" destOrd="0" presId="urn:microsoft.com/office/officeart/2005/8/layout/StepDownProcess"/>
    <dgm:cxn modelId="{12DB5828-3BC1-4885-880E-2634401D2C5E}" type="presParOf" srcId="{F0E91909-94D1-4C57-9843-3E58E64EBB6A}" destId="{9C35DF18-AC4D-4021-A9A0-5D89AE9BBAA6}" srcOrd="1" destOrd="0" presId="urn:microsoft.com/office/officeart/2005/8/layout/StepDownProcess"/>
    <dgm:cxn modelId="{04F3BA85-7C2C-4151-80F0-BADA7F529B9F}" type="presParOf" srcId="{F0E91909-94D1-4C57-9843-3E58E64EBB6A}" destId="{34C3E0E5-A717-4B66-A274-A3FA514E6353}" srcOrd="2" destOrd="0" presId="urn:microsoft.com/office/officeart/2005/8/layout/StepDownProcess"/>
    <dgm:cxn modelId="{78881E15-9B9C-4232-8585-001E8B1E1CC2}" type="presParOf" srcId="{4903D1EE-1000-45D0-BD6B-2528D475B714}" destId="{90560481-725A-43B5-B19E-4E4AF44CB8CC}" srcOrd="7" destOrd="0" presId="urn:microsoft.com/office/officeart/2005/8/layout/StepDownProcess"/>
    <dgm:cxn modelId="{B4B018B9-0B74-4E28-9856-1B23B1E4DF6E}" type="presParOf" srcId="{4903D1EE-1000-45D0-BD6B-2528D475B714}" destId="{CEF5BE79-3E98-4C83-A4CF-6357D8FDDFF7}" srcOrd="8" destOrd="0" presId="urn:microsoft.com/office/officeart/2005/8/layout/StepDownProcess"/>
    <dgm:cxn modelId="{29255FAE-F21F-4654-804F-005B19AAD674}" type="presParOf" srcId="{CEF5BE79-3E98-4C83-A4CF-6357D8FDDFF7}" destId="{0B350253-01C1-4E6D-A708-3B27FB3D7830}" srcOrd="0" destOrd="0" presId="urn:microsoft.com/office/officeart/2005/8/layout/StepDownProcess"/>
    <dgm:cxn modelId="{5D4B5F6E-310D-4675-A041-AF6097B9AC93}" type="presParOf" srcId="{CEF5BE79-3E98-4C83-A4CF-6357D8FDDFF7}" destId="{8241C42F-867C-477E-AF5C-3339776CC77A}" srcOrd="1" destOrd="0" presId="urn:microsoft.com/office/officeart/2005/8/layout/StepDownProcess"/>
    <dgm:cxn modelId="{0C1C502A-5F4B-4F76-B8D8-51137490AA47}" type="presParOf" srcId="{CEF5BE79-3E98-4C83-A4CF-6357D8FDDFF7}" destId="{C946E5D4-67D9-4560-9A61-6D65DA96B68E}" srcOrd="2" destOrd="0" presId="urn:microsoft.com/office/officeart/2005/8/layout/StepDownProcess"/>
    <dgm:cxn modelId="{79799C7F-BCD7-4FFE-8BF5-732F33FE82FE}" type="presParOf" srcId="{4903D1EE-1000-45D0-BD6B-2528D475B714}" destId="{EA97C563-2590-4E3E-B5C5-B50FB903DB91}" srcOrd="9" destOrd="0" presId="urn:microsoft.com/office/officeart/2005/8/layout/StepDownProcess"/>
    <dgm:cxn modelId="{6D5CCC95-E4B3-4ECB-98C0-19519E457760}" type="presParOf" srcId="{4903D1EE-1000-45D0-BD6B-2528D475B714}" destId="{3CE46833-9753-4BA0-9156-5BEEC7A241DE}" srcOrd="10" destOrd="0" presId="urn:microsoft.com/office/officeart/2005/8/layout/StepDownProcess"/>
    <dgm:cxn modelId="{86D20891-0796-4670-927A-2EE931A66C6D}" type="presParOf" srcId="{3CE46833-9753-4BA0-9156-5BEEC7A241DE}" destId="{FF49D94D-3806-406A-912B-B1B0DA67D6D0}"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20716C-5141-4E3D-AF40-3E9B1B311598}"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CA"/>
        </a:p>
      </dgm:t>
    </dgm:pt>
    <dgm:pt modelId="{E5145833-FF73-4422-8189-0FEB409CB686}">
      <dgm:prSet phldrT="[Text]" custT="1">
        <dgm:style>
          <a:lnRef idx="2">
            <a:schemeClr val="accent6"/>
          </a:lnRef>
          <a:fillRef idx="1">
            <a:schemeClr val="lt1"/>
          </a:fillRef>
          <a:effectRef idx="0">
            <a:schemeClr val="accent6"/>
          </a:effectRef>
          <a:fontRef idx="minor">
            <a:schemeClr val="dk1"/>
          </a:fontRef>
        </dgm:style>
      </dgm:prSet>
      <dgm:spPr>
        <a:ln>
          <a:solidFill>
            <a:schemeClr val="bg1"/>
          </a:solidFill>
        </a:ln>
      </dgm:spPr>
      <dgm:t>
        <a:bodyPr/>
        <a:lstStyle/>
        <a:p>
          <a:r>
            <a:rPr lang="en-CA" sz="1800" dirty="0" smtClean="0">
              <a:solidFill>
                <a:schemeClr val="tx1">
                  <a:lumMod val="65000"/>
                  <a:lumOff val="35000"/>
                </a:schemeClr>
              </a:solidFill>
              <a:latin typeface="Calibri" panose="020F0502020204030204" pitchFamily="34" charset="0"/>
              <a:cs typeface="Calibri" panose="020F0502020204030204" pitchFamily="34" charset="0"/>
            </a:rPr>
            <a:t>HIGH</a:t>
          </a:r>
          <a:endParaRPr lang="en-CA" sz="1800" dirty="0">
            <a:solidFill>
              <a:schemeClr val="tx1">
                <a:lumMod val="65000"/>
                <a:lumOff val="35000"/>
              </a:schemeClr>
            </a:solidFill>
            <a:latin typeface="Calibri" panose="020F0502020204030204" pitchFamily="34" charset="0"/>
            <a:cs typeface="Calibri" panose="020F0502020204030204" pitchFamily="34" charset="0"/>
          </a:endParaRPr>
        </a:p>
      </dgm:t>
    </dgm:pt>
    <dgm:pt modelId="{2ABA2D21-2969-4B73-8542-292F2C47AE4A}" type="parTrans" cxnId="{B66D902E-F1EF-4096-9992-0A5327223BEF}">
      <dgm:prSet/>
      <dgm:spPr/>
      <dgm:t>
        <a:bodyPr/>
        <a:lstStyle/>
        <a:p>
          <a:endParaRPr lang="en-CA"/>
        </a:p>
      </dgm:t>
    </dgm:pt>
    <dgm:pt modelId="{8ECC4226-A6BD-4D46-B035-29BB958A2141}" type="sibTrans" cxnId="{B66D902E-F1EF-4096-9992-0A5327223BEF}">
      <dgm:prSet/>
      <dgm:spPr/>
      <dgm:t>
        <a:bodyPr/>
        <a:lstStyle/>
        <a:p>
          <a:endParaRPr lang="en-CA"/>
        </a:p>
      </dgm:t>
    </dgm:pt>
    <dgm:pt modelId="{27B97F5F-ADFB-4676-8CC6-809DACDFEC41}">
      <dgm:prSet phldrT="[Text]" custT="1"/>
      <dgm:spPr>
        <a:solidFill>
          <a:schemeClr val="bg1"/>
        </a:solidFill>
        <a:ln>
          <a:noFill/>
        </a:ln>
      </dgm:spPr>
      <dgm:t>
        <a:bodyPr/>
        <a:lstStyle/>
        <a:p>
          <a:r>
            <a:rPr lang="en-CA" sz="1300" dirty="0" smtClean="0">
              <a:solidFill>
                <a:schemeClr val="tx1">
                  <a:lumMod val="65000"/>
                  <a:lumOff val="35000"/>
                </a:schemeClr>
              </a:solidFill>
              <a:latin typeface="Calibri" panose="020F0502020204030204" pitchFamily="34" charset="0"/>
              <a:cs typeface="Calibri" panose="020F0502020204030204" pitchFamily="34" charset="0"/>
            </a:rPr>
            <a:t>Within 24 hours of receipt of Non-Compliance Letter, the service agency shall return the CAT to the ministry to address non-compliances rated HIGH.  Action plans shall also include whether the service agency will complete corrective action within 10 business days or if the agency anticipates any issues with meeting the timelines.  </a:t>
          </a:r>
          <a:endParaRPr lang="en-CA" sz="1300" dirty="0">
            <a:solidFill>
              <a:schemeClr val="tx1">
                <a:lumMod val="65000"/>
                <a:lumOff val="35000"/>
              </a:schemeClr>
            </a:solidFill>
            <a:latin typeface="Calibri" panose="020F0502020204030204" pitchFamily="34" charset="0"/>
            <a:cs typeface="Calibri" panose="020F0502020204030204" pitchFamily="34" charset="0"/>
          </a:endParaRPr>
        </a:p>
      </dgm:t>
    </dgm:pt>
    <dgm:pt modelId="{86940AEA-BCA7-45D0-8464-CB29CD3857C2}" type="parTrans" cxnId="{3BEF9A57-8EB3-4F85-8875-F07422345D33}">
      <dgm:prSet/>
      <dgm:spPr/>
      <dgm:t>
        <a:bodyPr/>
        <a:lstStyle/>
        <a:p>
          <a:endParaRPr lang="en-CA"/>
        </a:p>
      </dgm:t>
    </dgm:pt>
    <dgm:pt modelId="{E8F0EADC-C416-427C-AE41-6AC908127A45}" type="sibTrans" cxnId="{3BEF9A57-8EB3-4F85-8875-F07422345D33}">
      <dgm:prSet/>
      <dgm:spPr/>
      <dgm:t>
        <a:bodyPr/>
        <a:lstStyle/>
        <a:p>
          <a:endParaRPr lang="en-CA"/>
        </a:p>
      </dgm:t>
    </dgm:pt>
    <dgm:pt modelId="{AE5448E9-9C2A-4137-A590-3F2C8F4D9BEE}">
      <dgm:prSet phldrT="[Text]" custT="1"/>
      <dgm:spPr>
        <a:solidFill>
          <a:schemeClr val="bg1"/>
        </a:solidFill>
        <a:ln>
          <a:noFill/>
        </a:ln>
      </dgm:spPr>
      <dgm:t>
        <a:bodyPr/>
        <a:lstStyle/>
        <a:p>
          <a:r>
            <a:rPr lang="en-CA" sz="1300" dirty="0" smtClean="0">
              <a:solidFill>
                <a:schemeClr val="tx1">
                  <a:lumMod val="65000"/>
                  <a:lumOff val="35000"/>
                </a:schemeClr>
              </a:solidFill>
              <a:latin typeface="Calibri" panose="020F0502020204030204" pitchFamily="34" charset="0"/>
              <a:cs typeface="Calibri" panose="020F0502020204030204" pitchFamily="34" charset="0"/>
            </a:rPr>
            <a:t>Within 10 business days, the service agency shall submit a copy of the CAT to the Ministry describing the completion of corrective action.</a:t>
          </a:r>
          <a:endParaRPr lang="en-CA" sz="1300" dirty="0">
            <a:solidFill>
              <a:schemeClr val="tx1">
                <a:lumMod val="65000"/>
                <a:lumOff val="35000"/>
              </a:schemeClr>
            </a:solidFill>
            <a:latin typeface="Calibri" panose="020F0502020204030204" pitchFamily="34" charset="0"/>
            <a:cs typeface="Calibri" panose="020F0502020204030204" pitchFamily="34" charset="0"/>
          </a:endParaRPr>
        </a:p>
      </dgm:t>
    </dgm:pt>
    <dgm:pt modelId="{EE2A5D05-5F04-4905-AAA3-F664C7991910}" type="parTrans" cxnId="{C8862406-F75D-432E-A74B-3199021F0E9D}">
      <dgm:prSet/>
      <dgm:spPr/>
      <dgm:t>
        <a:bodyPr/>
        <a:lstStyle/>
        <a:p>
          <a:endParaRPr lang="en-CA"/>
        </a:p>
      </dgm:t>
    </dgm:pt>
    <dgm:pt modelId="{85B34135-5BB5-46FD-96AF-C7301B34AB76}" type="sibTrans" cxnId="{C8862406-F75D-432E-A74B-3199021F0E9D}">
      <dgm:prSet/>
      <dgm:spPr/>
      <dgm:t>
        <a:bodyPr/>
        <a:lstStyle/>
        <a:p>
          <a:endParaRPr lang="en-CA"/>
        </a:p>
      </dgm:t>
    </dgm:pt>
    <dgm:pt modelId="{DE98BE3A-F56D-4944-8B2B-A55DB84A79BE}">
      <dgm:prSet phldrT="[Text]" custT="1">
        <dgm:style>
          <a:lnRef idx="2">
            <a:schemeClr val="accent6"/>
          </a:lnRef>
          <a:fillRef idx="1">
            <a:schemeClr val="lt1"/>
          </a:fillRef>
          <a:effectRef idx="0">
            <a:schemeClr val="accent6"/>
          </a:effectRef>
          <a:fontRef idx="minor">
            <a:schemeClr val="dk1"/>
          </a:fontRef>
        </dgm:style>
      </dgm:prSet>
      <dgm:spPr>
        <a:ln>
          <a:solidFill>
            <a:schemeClr val="bg1"/>
          </a:solidFill>
        </a:ln>
      </dgm:spPr>
      <dgm:t>
        <a:bodyPr/>
        <a:lstStyle/>
        <a:p>
          <a:r>
            <a:rPr lang="en-CA" sz="1800" dirty="0" smtClean="0">
              <a:solidFill>
                <a:schemeClr val="tx1">
                  <a:lumMod val="65000"/>
                  <a:lumOff val="35000"/>
                </a:schemeClr>
              </a:solidFill>
              <a:latin typeface="Calibri" panose="020F0502020204030204" pitchFamily="34" charset="0"/>
              <a:cs typeface="Calibri" panose="020F0502020204030204" pitchFamily="34" charset="0"/>
            </a:rPr>
            <a:t>LOW TO MODERATE</a:t>
          </a:r>
          <a:endParaRPr lang="en-CA" sz="1800" dirty="0">
            <a:solidFill>
              <a:schemeClr val="tx1">
                <a:lumMod val="65000"/>
                <a:lumOff val="35000"/>
              </a:schemeClr>
            </a:solidFill>
            <a:latin typeface="Calibri" panose="020F0502020204030204" pitchFamily="34" charset="0"/>
            <a:cs typeface="Calibri" panose="020F0502020204030204" pitchFamily="34" charset="0"/>
          </a:endParaRPr>
        </a:p>
      </dgm:t>
    </dgm:pt>
    <dgm:pt modelId="{484C13B4-031B-43F4-BC2E-FB4389D79ED6}" type="parTrans" cxnId="{7581359C-FC7F-4FF5-B993-EF458B030E61}">
      <dgm:prSet/>
      <dgm:spPr/>
      <dgm:t>
        <a:bodyPr/>
        <a:lstStyle/>
        <a:p>
          <a:endParaRPr lang="en-CA"/>
        </a:p>
      </dgm:t>
    </dgm:pt>
    <dgm:pt modelId="{485CF81E-005E-4401-A597-601240603065}" type="sibTrans" cxnId="{7581359C-FC7F-4FF5-B993-EF458B030E61}">
      <dgm:prSet/>
      <dgm:spPr/>
      <dgm:t>
        <a:bodyPr/>
        <a:lstStyle/>
        <a:p>
          <a:endParaRPr lang="en-CA"/>
        </a:p>
      </dgm:t>
    </dgm:pt>
    <dgm:pt modelId="{257D51C7-EC4C-430B-B559-622DAB977876}">
      <dgm:prSet phldrT="[Text]" custT="1"/>
      <dgm:spPr>
        <a:solidFill>
          <a:schemeClr val="bg1"/>
        </a:solidFill>
        <a:ln>
          <a:noFill/>
        </a:ln>
      </dgm:spPr>
      <dgm:t>
        <a:bodyPr/>
        <a:lstStyle/>
        <a:p>
          <a:r>
            <a:rPr lang="en-CA" sz="1300" dirty="0" smtClean="0">
              <a:solidFill>
                <a:schemeClr val="tx1">
                  <a:lumMod val="65000"/>
                  <a:lumOff val="35000"/>
                </a:schemeClr>
              </a:solidFill>
              <a:latin typeface="Calibri" panose="020F0502020204030204" pitchFamily="34" charset="0"/>
              <a:cs typeface="Calibri" panose="020F0502020204030204" pitchFamily="34" charset="0"/>
            </a:rPr>
            <a:t>Within 10 business days, the service agency shall submit a copy of the CAT to the Ministry describing the completion of corrective action.</a:t>
          </a:r>
          <a:endParaRPr lang="en-CA" sz="1300" dirty="0">
            <a:solidFill>
              <a:schemeClr val="tx1">
                <a:lumMod val="65000"/>
                <a:lumOff val="35000"/>
              </a:schemeClr>
            </a:solidFill>
            <a:latin typeface="Calibri" panose="020F0502020204030204" pitchFamily="34" charset="0"/>
            <a:cs typeface="Calibri" panose="020F0502020204030204" pitchFamily="34" charset="0"/>
          </a:endParaRPr>
        </a:p>
      </dgm:t>
    </dgm:pt>
    <dgm:pt modelId="{4F10A8F2-6808-473F-960D-AD96BE2A4B66}" type="parTrans" cxnId="{CF19EC3B-5EB0-4E5B-8A94-EED3249992CA}">
      <dgm:prSet/>
      <dgm:spPr/>
      <dgm:t>
        <a:bodyPr/>
        <a:lstStyle/>
        <a:p>
          <a:endParaRPr lang="en-CA"/>
        </a:p>
      </dgm:t>
    </dgm:pt>
    <dgm:pt modelId="{3C658A2F-B0B6-4261-BA5E-005474FACEE1}" type="sibTrans" cxnId="{CF19EC3B-5EB0-4E5B-8A94-EED3249992CA}">
      <dgm:prSet/>
      <dgm:spPr/>
      <dgm:t>
        <a:bodyPr/>
        <a:lstStyle/>
        <a:p>
          <a:endParaRPr lang="en-CA"/>
        </a:p>
      </dgm:t>
    </dgm:pt>
    <dgm:pt modelId="{45C6BDA9-398F-461E-9949-20C37AB4B8FF}">
      <dgm:prSet phldrT="[Text]" custT="1"/>
      <dgm:spPr>
        <a:solidFill>
          <a:schemeClr val="bg1"/>
        </a:solidFill>
        <a:ln>
          <a:noFill/>
        </a:ln>
      </dgm:spPr>
      <dgm:t>
        <a:bodyPr/>
        <a:lstStyle/>
        <a:p>
          <a:r>
            <a:rPr lang="en-CA" sz="1300" dirty="0" smtClean="0">
              <a:solidFill>
                <a:schemeClr val="tx1">
                  <a:lumMod val="65000"/>
                  <a:lumOff val="35000"/>
                </a:schemeClr>
              </a:solidFill>
              <a:latin typeface="Calibri" panose="020F0502020204030204" pitchFamily="34" charset="0"/>
              <a:cs typeface="Calibri" panose="020F0502020204030204" pitchFamily="34" charset="0"/>
            </a:rPr>
            <a:t>Within 30 business days of receipt of the Post Inspection Follow Up for Outstanding Low to Moderate Requirement Letter, the service agency shall submit a copy of the CAT to the Ministry describing completion of corrective action.</a:t>
          </a:r>
          <a:endParaRPr lang="en-CA" sz="1300" dirty="0">
            <a:solidFill>
              <a:schemeClr val="tx1">
                <a:lumMod val="65000"/>
                <a:lumOff val="35000"/>
              </a:schemeClr>
            </a:solidFill>
            <a:latin typeface="Calibri" panose="020F0502020204030204" pitchFamily="34" charset="0"/>
            <a:cs typeface="Calibri" panose="020F0502020204030204" pitchFamily="34" charset="0"/>
          </a:endParaRPr>
        </a:p>
      </dgm:t>
    </dgm:pt>
    <dgm:pt modelId="{454C7DFC-2547-4D12-B774-FD6AF6B8548A}" type="parTrans" cxnId="{ED58DC26-7816-4A30-95D4-DFE592EFBCB0}">
      <dgm:prSet/>
      <dgm:spPr/>
      <dgm:t>
        <a:bodyPr/>
        <a:lstStyle/>
        <a:p>
          <a:endParaRPr lang="en-CA"/>
        </a:p>
      </dgm:t>
    </dgm:pt>
    <dgm:pt modelId="{0CCCC476-E513-4CBD-A5CF-7B0601106048}" type="sibTrans" cxnId="{ED58DC26-7816-4A30-95D4-DFE592EFBCB0}">
      <dgm:prSet/>
      <dgm:spPr/>
      <dgm:t>
        <a:bodyPr/>
        <a:lstStyle/>
        <a:p>
          <a:endParaRPr lang="en-CA"/>
        </a:p>
      </dgm:t>
    </dgm:pt>
    <dgm:pt modelId="{DA9BAAD6-220E-41D0-A991-6AF51F3AB0BE}" type="pres">
      <dgm:prSet presAssocID="{0E20716C-5141-4E3D-AF40-3E9B1B311598}" presName="theList" presStyleCnt="0">
        <dgm:presLayoutVars>
          <dgm:dir/>
          <dgm:animLvl val="lvl"/>
          <dgm:resizeHandles val="exact"/>
        </dgm:presLayoutVars>
      </dgm:prSet>
      <dgm:spPr/>
      <dgm:t>
        <a:bodyPr/>
        <a:lstStyle/>
        <a:p>
          <a:endParaRPr lang="en-CA"/>
        </a:p>
      </dgm:t>
    </dgm:pt>
    <dgm:pt modelId="{2D35C5E5-6D09-4228-AC85-B5F6E4625A90}" type="pres">
      <dgm:prSet presAssocID="{E5145833-FF73-4422-8189-0FEB409CB686}" presName="compNode" presStyleCnt="0"/>
      <dgm:spPr/>
    </dgm:pt>
    <dgm:pt modelId="{CE2D218F-357F-4697-AF09-5872579738D0}" type="pres">
      <dgm:prSet presAssocID="{E5145833-FF73-4422-8189-0FEB409CB686}" presName="aNode" presStyleLbl="bgShp" presStyleIdx="0" presStyleCnt="2" custScaleX="70539"/>
      <dgm:spPr/>
      <dgm:t>
        <a:bodyPr/>
        <a:lstStyle/>
        <a:p>
          <a:endParaRPr lang="en-CA"/>
        </a:p>
      </dgm:t>
    </dgm:pt>
    <dgm:pt modelId="{AE332F14-2B76-410C-B3C1-E8CFC0D67C0A}" type="pres">
      <dgm:prSet presAssocID="{E5145833-FF73-4422-8189-0FEB409CB686}" presName="textNode" presStyleLbl="bgShp" presStyleIdx="0" presStyleCnt="2"/>
      <dgm:spPr/>
      <dgm:t>
        <a:bodyPr/>
        <a:lstStyle/>
        <a:p>
          <a:endParaRPr lang="en-CA"/>
        </a:p>
      </dgm:t>
    </dgm:pt>
    <dgm:pt modelId="{14DDDF4E-C54D-4B57-B0F3-CC49F79F0C74}" type="pres">
      <dgm:prSet presAssocID="{E5145833-FF73-4422-8189-0FEB409CB686}" presName="compChildNode" presStyleCnt="0"/>
      <dgm:spPr/>
    </dgm:pt>
    <dgm:pt modelId="{81A8F787-18AD-47A3-84D5-DAFF086B81F4}" type="pres">
      <dgm:prSet presAssocID="{E5145833-FF73-4422-8189-0FEB409CB686}" presName="theInnerList" presStyleCnt="0"/>
      <dgm:spPr/>
    </dgm:pt>
    <dgm:pt modelId="{0395BB67-B1A7-48D9-ACEF-BCB708B3C609}" type="pres">
      <dgm:prSet presAssocID="{27B97F5F-ADFB-4676-8CC6-809DACDFEC41}" presName="childNode" presStyleLbl="node1" presStyleIdx="0" presStyleCnt="4" custScaleX="75762" custScaleY="68281" custLinFactNeighborX="0" custLinFactNeighborY="-77668">
        <dgm:presLayoutVars>
          <dgm:bulletEnabled val="1"/>
        </dgm:presLayoutVars>
      </dgm:prSet>
      <dgm:spPr/>
      <dgm:t>
        <a:bodyPr/>
        <a:lstStyle/>
        <a:p>
          <a:endParaRPr lang="en-CA"/>
        </a:p>
      </dgm:t>
    </dgm:pt>
    <dgm:pt modelId="{8923197F-CDE7-44C5-95EB-659481A3436A}" type="pres">
      <dgm:prSet presAssocID="{27B97F5F-ADFB-4676-8CC6-809DACDFEC41}" presName="aSpace2" presStyleCnt="0"/>
      <dgm:spPr/>
    </dgm:pt>
    <dgm:pt modelId="{F0883255-F78D-4CEE-859E-9F4022A17055}" type="pres">
      <dgm:prSet presAssocID="{AE5448E9-9C2A-4137-A590-3F2C8F4D9BEE}" presName="childNode" presStyleLbl="node1" presStyleIdx="1" presStyleCnt="4" custScaleX="75762" custScaleY="81918">
        <dgm:presLayoutVars>
          <dgm:bulletEnabled val="1"/>
        </dgm:presLayoutVars>
      </dgm:prSet>
      <dgm:spPr/>
      <dgm:t>
        <a:bodyPr/>
        <a:lstStyle/>
        <a:p>
          <a:endParaRPr lang="en-CA"/>
        </a:p>
      </dgm:t>
    </dgm:pt>
    <dgm:pt modelId="{5A9ED112-A48F-463B-A1DC-4FDBC6F7C3AD}" type="pres">
      <dgm:prSet presAssocID="{E5145833-FF73-4422-8189-0FEB409CB686}" presName="aSpace" presStyleCnt="0"/>
      <dgm:spPr/>
    </dgm:pt>
    <dgm:pt modelId="{49EE891F-4260-46C8-914D-6A0BD711BC69}" type="pres">
      <dgm:prSet presAssocID="{DE98BE3A-F56D-4944-8B2B-A55DB84A79BE}" presName="compNode" presStyleCnt="0"/>
      <dgm:spPr/>
    </dgm:pt>
    <dgm:pt modelId="{CCE9FFB1-017F-4CE1-893A-CF5B27612BE6}" type="pres">
      <dgm:prSet presAssocID="{DE98BE3A-F56D-4944-8B2B-A55DB84A79BE}" presName="aNode" presStyleLbl="bgShp" presStyleIdx="1" presStyleCnt="2" custScaleX="69880"/>
      <dgm:spPr/>
      <dgm:t>
        <a:bodyPr/>
        <a:lstStyle/>
        <a:p>
          <a:endParaRPr lang="en-CA"/>
        </a:p>
      </dgm:t>
    </dgm:pt>
    <dgm:pt modelId="{9F25109D-D388-4E77-B0E8-6BF912A75349}" type="pres">
      <dgm:prSet presAssocID="{DE98BE3A-F56D-4944-8B2B-A55DB84A79BE}" presName="textNode" presStyleLbl="bgShp" presStyleIdx="1" presStyleCnt="2"/>
      <dgm:spPr/>
      <dgm:t>
        <a:bodyPr/>
        <a:lstStyle/>
        <a:p>
          <a:endParaRPr lang="en-CA"/>
        </a:p>
      </dgm:t>
    </dgm:pt>
    <dgm:pt modelId="{C5E13397-D197-45C6-9858-5936A5A644A8}" type="pres">
      <dgm:prSet presAssocID="{DE98BE3A-F56D-4944-8B2B-A55DB84A79BE}" presName="compChildNode" presStyleCnt="0"/>
      <dgm:spPr/>
    </dgm:pt>
    <dgm:pt modelId="{66378462-87F0-47C1-B052-DE119974431E}" type="pres">
      <dgm:prSet presAssocID="{DE98BE3A-F56D-4944-8B2B-A55DB84A79BE}" presName="theInnerList" presStyleCnt="0"/>
      <dgm:spPr/>
    </dgm:pt>
    <dgm:pt modelId="{3BF9816F-C21E-4409-A572-CD576BD0D2FB}" type="pres">
      <dgm:prSet presAssocID="{257D51C7-EC4C-430B-B559-622DAB977876}" presName="childNode" presStyleLbl="node1" presStyleIdx="2" presStyleCnt="4" custScaleX="70391" custLinFactY="-12892" custLinFactNeighborX="-556" custLinFactNeighborY="-100000">
        <dgm:presLayoutVars>
          <dgm:bulletEnabled val="1"/>
        </dgm:presLayoutVars>
      </dgm:prSet>
      <dgm:spPr/>
      <dgm:t>
        <a:bodyPr/>
        <a:lstStyle/>
        <a:p>
          <a:endParaRPr lang="en-CA"/>
        </a:p>
      </dgm:t>
    </dgm:pt>
    <dgm:pt modelId="{04372A23-FF94-4FD7-B569-233088118242}" type="pres">
      <dgm:prSet presAssocID="{257D51C7-EC4C-430B-B559-622DAB977876}" presName="aSpace2" presStyleCnt="0"/>
      <dgm:spPr/>
    </dgm:pt>
    <dgm:pt modelId="{A5CD91A9-C252-4892-871F-3D18C9DEF3E5}" type="pres">
      <dgm:prSet presAssocID="{45C6BDA9-398F-461E-9949-20C37AB4B8FF}" presName="childNode" presStyleLbl="node1" presStyleIdx="3" presStyleCnt="4" custScaleX="59091" custScaleY="118566" custLinFactNeighborX="-9" custLinFactNeighborY="-98781">
        <dgm:presLayoutVars>
          <dgm:bulletEnabled val="1"/>
        </dgm:presLayoutVars>
      </dgm:prSet>
      <dgm:spPr/>
      <dgm:t>
        <a:bodyPr/>
        <a:lstStyle/>
        <a:p>
          <a:endParaRPr lang="en-CA"/>
        </a:p>
      </dgm:t>
    </dgm:pt>
  </dgm:ptLst>
  <dgm:cxnLst>
    <dgm:cxn modelId="{CF19EC3B-5EB0-4E5B-8A94-EED3249992CA}" srcId="{DE98BE3A-F56D-4944-8B2B-A55DB84A79BE}" destId="{257D51C7-EC4C-430B-B559-622DAB977876}" srcOrd="0" destOrd="0" parTransId="{4F10A8F2-6808-473F-960D-AD96BE2A4B66}" sibTransId="{3C658A2F-B0B6-4261-BA5E-005474FACEE1}"/>
    <dgm:cxn modelId="{BB597CE3-9409-41B3-9369-665162F13826}" type="presOf" srcId="{E5145833-FF73-4422-8189-0FEB409CB686}" destId="{AE332F14-2B76-410C-B3C1-E8CFC0D67C0A}" srcOrd="1" destOrd="0" presId="urn:microsoft.com/office/officeart/2005/8/layout/lProcess2"/>
    <dgm:cxn modelId="{3BEF9A57-8EB3-4F85-8875-F07422345D33}" srcId="{E5145833-FF73-4422-8189-0FEB409CB686}" destId="{27B97F5F-ADFB-4676-8CC6-809DACDFEC41}" srcOrd="0" destOrd="0" parTransId="{86940AEA-BCA7-45D0-8464-CB29CD3857C2}" sibTransId="{E8F0EADC-C416-427C-AE41-6AC908127A45}"/>
    <dgm:cxn modelId="{8ECC58FF-7B27-4BC5-AA94-C9D0EF605CC7}" type="presOf" srcId="{27B97F5F-ADFB-4676-8CC6-809DACDFEC41}" destId="{0395BB67-B1A7-48D9-ACEF-BCB708B3C609}" srcOrd="0" destOrd="0" presId="urn:microsoft.com/office/officeart/2005/8/layout/lProcess2"/>
    <dgm:cxn modelId="{8806B97F-7BB4-4111-AEF2-CF44738A6EC4}" type="presOf" srcId="{0E20716C-5141-4E3D-AF40-3E9B1B311598}" destId="{DA9BAAD6-220E-41D0-A991-6AF51F3AB0BE}" srcOrd="0" destOrd="0" presId="urn:microsoft.com/office/officeart/2005/8/layout/lProcess2"/>
    <dgm:cxn modelId="{E6C3F631-EDAB-4416-AB97-7EC54E62F2C2}" type="presOf" srcId="{AE5448E9-9C2A-4137-A590-3F2C8F4D9BEE}" destId="{F0883255-F78D-4CEE-859E-9F4022A17055}" srcOrd="0" destOrd="0" presId="urn:microsoft.com/office/officeart/2005/8/layout/lProcess2"/>
    <dgm:cxn modelId="{B66D902E-F1EF-4096-9992-0A5327223BEF}" srcId="{0E20716C-5141-4E3D-AF40-3E9B1B311598}" destId="{E5145833-FF73-4422-8189-0FEB409CB686}" srcOrd="0" destOrd="0" parTransId="{2ABA2D21-2969-4B73-8542-292F2C47AE4A}" sibTransId="{8ECC4226-A6BD-4D46-B035-29BB958A2141}"/>
    <dgm:cxn modelId="{7581359C-FC7F-4FF5-B993-EF458B030E61}" srcId="{0E20716C-5141-4E3D-AF40-3E9B1B311598}" destId="{DE98BE3A-F56D-4944-8B2B-A55DB84A79BE}" srcOrd="1" destOrd="0" parTransId="{484C13B4-031B-43F4-BC2E-FB4389D79ED6}" sibTransId="{485CF81E-005E-4401-A597-601240603065}"/>
    <dgm:cxn modelId="{63D7A8B8-16D2-41C9-9132-ACA9DAFC7FCC}" type="presOf" srcId="{DE98BE3A-F56D-4944-8B2B-A55DB84A79BE}" destId="{CCE9FFB1-017F-4CE1-893A-CF5B27612BE6}" srcOrd="0" destOrd="0" presId="urn:microsoft.com/office/officeart/2005/8/layout/lProcess2"/>
    <dgm:cxn modelId="{7DD7E93C-8249-44F3-BEEC-F363F5641F2E}" type="presOf" srcId="{45C6BDA9-398F-461E-9949-20C37AB4B8FF}" destId="{A5CD91A9-C252-4892-871F-3D18C9DEF3E5}" srcOrd="0" destOrd="0" presId="urn:microsoft.com/office/officeart/2005/8/layout/lProcess2"/>
    <dgm:cxn modelId="{C8862406-F75D-432E-A74B-3199021F0E9D}" srcId="{E5145833-FF73-4422-8189-0FEB409CB686}" destId="{AE5448E9-9C2A-4137-A590-3F2C8F4D9BEE}" srcOrd="1" destOrd="0" parTransId="{EE2A5D05-5F04-4905-AAA3-F664C7991910}" sibTransId="{85B34135-5BB5-46FD-96AF-C7301B34AB76}"/>
    <dgm:cxn modelId="{AD072B6B-B9A3-4489-9D6F-4388C8010FCF}" type="presOf" srcId="{257D51C7-EC4C-430B-B559-622DAB977876}" destId="{3BF9816F-C21E-4409-A572-CD576BD0D2FB}" srcOrd="0" destOrd="0" presId="urn:microsoft.com/office/officeart/2005/8/layout/lProcess2"/>
    <dgm:cxn modelId="{740A51CE-01BD-4680-897E-54076B4A5F1B}" type="presOf" srcId="{E5145833-FF73-4422-8189-0FEB409CB686}" destId="{CE2D218F-357F-4697-AF09-5872579738D0}" srcOrd="0" destOrd="0" presId="urn:microsoft.com/office/officeart/2005/8/layout/lProcess2"/>
    <dgm:cxn modelId="{9F8C6D18-FD59-4977-917E-655172EC00C7}" type="presOf" srcId="{DE98BE3A-F56D-4944-8B2B-A55DB84A79BE}" destId="{9F25109D-D388-4E77-B0E8-6BF912A75349}" srcOrd="1" destOrd="0" presId="urn:microsoft.com/office/officeart/2005/8/layout/lProcess2"/>
    <dgm:cxn modelId="{ED58DC26-7816-4A30-95D4-DFE592EFBCB0}" srcId="{DE98BE3A-F56D-4944-8B2B-A55DB84A79BE}" destId="{45C6BDA9-398F-461E-9949-20C37AB4B8FF}" srcOrd="1" destOrd="0" parTransId="{454C7DFC-2547-4D12-B774-FD6AF6B8548A}" sibTransId="{0CCCC476-E513-4CBD-A5CF-7B0601106048}"/>
    <dgm:cxn modelId="{192A0A85-9D96-4325-8D22-6C8CEE52084C}" type="presParOf" srcId="{DA9BAAD6-220E-41D0-A991-6AF51F3AB0BE}" destId="{2D35C5E5-6D09-4228-AC85-B5F6E4625A90}" srcOrd="0" destOrd="0" presId="urn:microsoft.com/office/officeart/2005/8/layout/lProcess2"/>
    <dgm:cxn modelId="{46407ADB-5DAF-4BA4-A381-9948E9C3E5FE}" type="presParOf" srcId="{2D35C5E5-6D09-4228-AC85-B5F6E4625A90}" destId="{CE2D218F-357F-4697-AF09-5872579738D0}" srcOrd="0" destOrd="0" presId="urn:microsoft.com/office/officeart/2005/8/layout/lProcess2"/>
    <dgm:cxn modelId="{65171362-2131-4349-A5A0-A5C3F1073E91}" type="presParOf" srcId="{2D35C5E5-6D09-4228-AC85-B5F6E4625A90}" destId="{AE332F14-2B76-410C-B3C1-E8CFC0D67C0A}" srcOrd="1" destOrd="0" presId="urn:microsoft.com/office/officeart/2005/8/layout/lProcess2"/>
    <dgm:cxn modelId="{3B9B7189-1D01-4E5C-864C-0A1D81CE2180}" type="presParOf" srcId="{2D35C5E5-6D09-4228-AC85-B5F6E4625A90}" destId="{14DDDF4E-C54D-4B57-B0F3-CC49F79F0C74}" srcOrd="2" destOrd="0" presId="urn:microsoft.com/office/officeart/2005/8/layout/lProcess2"/>
    <dgm:cxn modelId="{26674ED9-2172-490A-849D-AC675CAD7B3D}" type="presParOf" srcId="{14DDDF4E-C54D-4B57-B0F3-CC49F79F0C74}" destId="{81A8F787-18AD-47A3-84D5-DAFF086B81F4}" srcOrd="0" destOrd="0" presId="urn:microsoft.com/office/officeart/2005/8/layout/lProcess2"/>
    <dgm:cxn modelId="{F458DC36-4E57-4560-9EE4-48B595C4800D}" type="presParOf" srcId="{81A8F787-18AD-47A3-84D5-DAFF086B81F4}" destId="{0395BB67-B1A7-48D9-ACEF-BCB708B3C609}" srcOrd="0" destOrd="0" presId="urn:microsoft.com/office/officeart/2005/8/layout/lProcess2"/>
    <dgm:cxn modelId="{3E8C1852-D7B5-4C6C-BA25-38C1DBB5EFC0}" type="presParOf" srcId="{81A8F787-18AD-47A3-84D5-DAFF086B81F4}" destId="{8923197F-CDE7-44C5-95EB-659481A3436A}" srcOrd="1" destOrd="0" presId="urn:microsoft.com/office/officeart/2005/8/layout/lProcess2"/>
    <dgm:cxn modelId="{E9BF6078-2EC0-43BF-AE98-1FB27E61CD1D}" type="presParOf" srcId="{81A8F787-18AD-47A3-84D5-DAFF086B81F4}" destId="{F0883255-F78D-4CEE-859E-9F4022A17055}" srcOrd="2" destOrd="0" presId="urn:microsoft.com/office/officeart/2005/8/layout/lProcess2"/>
    <dgm:cxn modelId="{82027892-61BF-4BC5-AF04-3F0242180282}" type="presParOf" srcId="{DA9BAAD6-220E-41D0-A991-6AF51F3AB0BE}" destId="{5A9ED112-A48F-463B-A1DC-4FDBC6F7C3AD}" srcOrd="1" destOrd="0" presId="urn:microsoft.com/office/officeart/2005/8/layout/lProcess2"/>
    <dgm:cxn modelId="{5727ACAD-34D1-469B-8E38-A836241BAD6B}" type="presParOf" srcId="{DA9BAAD6-220E-41D0-A991-6AF51F3AB0BE}" destId="{49EE891F-4260-46C8-914D-6A0BD711BC69}" srcOrd="2" destOrd="0" presId="urn:microsoft.com/office/officeart/2005/8/layout/lProcess2"/>
    <dgm:cxn modelId="{B470BE57-3FF1-4E3B-BE93-9267E2F7325F}" type="presParOf" srcId="{49EE891F-4260-46C8-914D-6A0BD711BC69}" destId="{CCE9FFB1-017F-4CE1-893A-CF5B27612BE6}" srcOrd="0" destOrd="0" presId="urn:microsoft.com/office/officeart/2005/8/layout/lProcess2"/>
    <dgm:cxn modelId="{C741DAEE-2B90-484E-BDD4-F7D1E8A81FBF}" type="presParOf" srcId="{49EE891F-4260-46C8-914D-6A0BD711BC69}" destId="{9F25109D-D388-4E77-B0E8-6BF912A75349}" srcOrd="1" destOrd="0" presId="urn:microsoft.com/office/officeart/2005/8/layout/lProcess2"/>
    <dgm:cxn modelId="{A2597228-44A3-4A02-BD33-DB0BAF5CF52E}" type="presParOf" srcId="{49EE891F-4260-46C8-914D-6A0BD711BC69}" destId="{C5E13397-D197-45C6-9858-5936A5A644A8}" srcOrd="2" destOrd="0" presId="urn:microsoft.com/office/officeart/2005/8/layout/lProcess2"/>
    <dgm:cxn modelId="{C6C9C935-1092-4658-9C4D-97EE0A0350B2}" type="presParOf" srcId="{C5E13397-D197-45C6-9858-5936A5A644A8}" destId="{66378462-87F0-47C1-B052-DE119974431E}" srcOrd="0" destOrd="0" presId="urn:microsoft.com/office/officeart/2005/8/layout/lProcess2"/>
    <dgm:cxn modelId="{747FAE82-3F9D-433C-AA54-796FE172DFCB}" type="presParOf" srcId="{66378462-87F0-47C1-B052-DE119974431E}" destId="{3BF9816F-C21E-4409-A572-CD576BD0D2FB}" srcOrd="0" destOrd="0" presId="urn:microsoft.com/office/officeart/2005/8/layout/lProcess2"/>
    <dgm:cxn modelId="{50055C88-D9C6-41F7-98D3-2677FCFB9661}" type="presParOf" srcId="{66378462-87F0-47C1-B052-DE119974431E}" destId="{04372A23-FF94-4FD7-B569-233088118242}" srcOrd="1" destOrd="0" presId="urn:microsoft.com/office/officeart/2005/8/layout/lProcess2"/>
    <dgm:cxn modelId="{BD5BC966-24A6-49C9-BAF4-600646ADB4DA}" type="presParOf" srcId="{66378462-87F0-47C1-B052-DE119974431E}" destId="{A5CD91A9-C252-4892-871F-3D18C9DEF3E5}"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0D766-A67B-4746-92CC-A7B94B1B69CA}">
      <dsp:nvSpPr>
        <dsp:cNvPr id="0" name=""/>
        <dsp:cNvSpPr/>
      </dsp:nvSpPr>
      <dsp:spPr>
        <a:xfrm>
          <a:off x="2276" y="249827"/>
          <a:ext cx="8438549" cy="619343"/>
        </a:xfrm>
        <a:prstGeom prst="roundRect">
          <a:avLst>
            <a:gd name="adj" fmla="val 10000"/>
          </a:avLst>
        </a:prstGeom>
        <a:solidFill>
          <a:schemeClr val="accent6">
            <a:lumMod val="20000"/>
            <a:lumOff val="80000"/>
          </a:schemeClr>
        </a:solidFill>
        <a:ln w="9525" cap="flat" cmpd="sng" algn="ctr">
          <a:no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CA" sz="2400" b="0" kern="1200" dirty="0" smtClean="0">
              <a:solidFill>
                <a:schemeClr val="tx1">
                  <a:lumMod val="75000"/>
                  <a:lumOff val="25000"/>
                </a:schemeClr>
              </a:solidFill>
            </a:rPr>
            <a:t>DS Compliance Framework</a:t>
          </a:r>
          <a:endParaRPr lang="en-CA" sz="2400" b="0" kern="1200" dirty="0">
            <a:solidFill>
              <a:schemeClr val="tx1">
                <a:lumMod val="75000"/>
                <a:lumOff val="25000"/>
              </a:schemeClr>
            </a:solidFill>
          </a:endParaRPr>
        </a:p>
      </dsp:txBody>
      <dsp:txXfrm>
        <a:off x="20416" y="267967"/>
        <a:ext cx="8402269" cy="583063"/>
      </dsp:txXfrm>
    </dsp:sp>
    <dsp:sp modelId="{731D5943-8C01-4721-A8E1-9D3425E3B110}">
      <dsp:nvSpPr>
        <dsp:cNvPr id="0" name=""/>
        <dsp:cNvSpPr/>
      </dsp:nvSpPr>
      <dsp:spPr>
        <a:xfrm>
          <a:off x="122956" y="1074944"/>
          <a:ext cx="1665271" cy="711004"/>
        </a:xfrm>
        <a:prstGeom prst="roundRect">
          <a:avLst>
            <a:gd name="adj" fmla="val 10000"/>
          </a:avLst>
        </a:prstGeom>
        <a:solidFill>
          <a:schemeClr val="accent6">
            <a:lumMod val="20000"/>
            <a:lumOff val="80000"/>
          </a:schemeClr>
        </a:solidFill>
        <a:ln w="9525" cap="flat" cmpd="sng" algn="ctr">
          <a:no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CA" sz="1600" b="0" kern="1200" dirty="0" smtClean="0">
              <a:solidFill>
                <a:srgbClr val="57585A"/>
              </a:solidFill>
            </a:rPr>
            <a:t>Compliance Support</a:t>
          </a:r>
          <a:endParaRPr lang="en-CA" sz="1600" b="0" kern="1200" dirty="0">
            <a:solidFill>
              <a:srgbClr val="57585A"/>
            </a:solidFill>
          </a:endParaRPr>
        </a:p>
      </dsp:txBody>
      <dsp:txXfrm>
        <a:off x="143781" y="1095769"/>
        <a:ext cx="1623621" cy="669354"/>
      </dsp:txXfrm>
    </dsp:sp>
    <dsp:sp modelId="{8723A4DB-D360-48D3-B6F3-A31623D7F0B3}">
      <dsp:nvSpPr>
        <dsp:cNvPr id="0" name=""/>
        <dsp:cNvSpPr/>
      </dsp:nvSpPr>
      <dsp:spPr>
        <a:xfrm>
          <a:off x="135033" y="1904976"/>
          <a:ext cx="1660642" cy="3927197"/>
        </a:xfrm>
        <a:prstGeom prst="roundRect">
          <a:avLst>
            <a:gd name="adj" fmla="val 10000"/>
          </a:avLst>
        </a:prstGeom>
        <a:solidFill>
          <a:schemeClr val="accent6">
            <a:lumMod val="20000"/>
            <a:lumOff val="80000"/>
          </a:schemeClr>
        </a:solidFill>
        <a:ln w="9525" cap="flat" cmpd="sng" algn="ctr">
          <a:no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CA" sz="1200" kern="1200" dirty="0" smtClean="0">
              <a:solidFill>
                <a:schemeClr val="tx1">
                  <a:lumMod val="65000"/>
                  <a:lumOff val="35000"/>
                </a:schemeClr>
              </a:solidFill>
            </a:rPr>
            <a:t>The intention is that service agencies achieve compliance </a:t>
          </a:r>
          <a:r>
            <a:rPr lang="en-CA" sz="1200" u="sng" kern="1200" dirty="0" smtClean="0">
              <a:solidFill>
                <a:schemeClr val="tx1">
                  <a:lumMod val="65000"/>
                  <a:lumOff val="35000"/>
                </a:schemeClr>
              </a:solidFill>
            </a:rPr>
            <a:t>prior</a:t>
          </a:r>
          <a:r>
            <a:rPr lang="en-CA" sz="1200" kern="1200" dirty="0" smtClean="0">
              <a:solidFill>
                <a:schemeClr val="tx1">
                  <a:lumMod val="65000"/>
                  <a:lumOff val="35000"/>
                </a:schemeClr>
              </a:solidFill>
            </a:rPr>
            <a:t> to inspection.</a:t>
          </a:r>
        </a:p>
        <a:p>
          <a:pPr lvl="0" algn="ctr" defTabSz="533400">
            <a:lnSpc>
              <a:spcPct val="90000"/>
            </a:lnSpc>
            <a:spcBef>
              <a:spcPct val="0"/>
            </a:spcBef>
            <a:spcAft>
              <a:spcPct val="35000"/>
            </a:spcAft>
          </a:pPr>
          <a:endParaRPr lang="en-CA" sz="1200" kern="1200" dirty="0" smtClean="0">
            <a:solidFill>
              <a:schemeClr val="tx1">
                <a:lumMod val="65000"/>
                <a:lumOff val="35000"/>
              </a:schemeClr>
            </a:solidFill>
          </a:endParaRPr>
        </a:p>
        <a:p>
          <a:pPr lvl="0" algn="ctr" defTabSz="533400">
            <a:lnSpc>
              <a:spcPct val="90000"/>
            </a:lnSpc>
            <a:spcBef>
              <a:spcPct val="0"/>
            </a:spcBef>
            <a:spcAft>
              <a:spcPct val="35000"/>
            </a:spcAft>
          </a:pPr>
          <a:r>
            <a:rPr lang="en-CA" sz="1200" kern="1200" dirty="0" smtClean="0">
              <a:solidFill>
                <a:schemeClr val="tx1">
                  <a:lumMod val="65000"/>
                  <a:lumOff val="35000"/>
                </a:schemeClr>
              </a:solidFill>
            </a:rPr>
            <a:t>Information, support and resources  are available to assist service agencies to understand the requirements and evidence required to meet MCCSS expectations.</a:t>
          </a:r>
        </a:p>
        <a:p>
          <a:pPr lvl="0" algn="ctr" defTabSz="533400">
            <a:lnSpc>
              <a:spcPct val="90000"/>
            </a:lnSpc>
            <a:spcBef>
              <a:spcPct val="0"/>
            </a:spcBef>
            <a:spcAft>
              <a:spcPct val="35000"/>
            </a:spcAft>
          </a:pPr>
          <a:endParaRPr lang="en-CA" sz="1200" kern="1200" dirty="0" smtClean="0">
            <a:solidFill>
              <a:schemeClr val="tx1">
                <a:lumMod val="65000"/>
                <a:lumOff val="35000"/>
              </a:schemeClr>
            </a:solidFill>
          </a:endParaRPr>
        </a:p>
        <a:p>
          <a:pPr lvl="0" algn="ctr" defTabSz="533400">
            <a:lnSpc>
              <a:spcPct val="90000"/>
            </a:lnSpc>
            <a:spcBef>
              <a:spcPct val="0"/>
            </a:spcBef>
            <a:spcAft>
              <a:spcPct val="35000"/>
            </a:spcAft>
          </a:pPr>
          <a:r>
            <a:rPr lang="en-CA" sz="1200" kern="1200" dirty="0" smtClean="0">
              <a:solidFill>
                <a:schemeClr val="tx1">
                  <a:lumMod val="65000"/>
                  <a:lumOff val="35000"/>
                </a:schemeClr>
              </a:solidFill>
            </a:rPr>
            <a:t>Encourage service agencies to support one another to assist with compliance inspections.</a:t>
          </a:r>
          <a:endParaRPr lang="en-CA" sz="1200" kern="1200" dirty="0">
            <a:solidFill>
              <a:schemeClr val="tx1">
                <a:lumMod val="65000"/>
                <a:lumOff val="35000"/>
              </a:schemeClr>
            </a:solidFill>
          </a:endParaRPr>
        </a:p>
      </dsp:txBody>
      <dsp:txXfrm>
        <a:off x="183672" y="1953615"/>
        <a:ext cx="1563364" cy="3829919"/>
      </dsp:txXfrm>
    </dsp:sp>
    <dsp:sp modelId="{FDFB76FD-DAA4-4EE2-9C70-E4F6C34BF396}">
      <dsp:nvSpPr>
        <dsp:cNvPr id="0" name=""/>
        <dsp:cNvSpPr/>
      </dsp:nvSpPr>
      <dsp:spPr>
        <a:xfrm>
          <a:off x="2192434" y="1074944"/>
          <a:ext cx="2999229" cy="742202"/>
        </a:xfrm>
        <a:prstGeom prst="roundRect">
          <a:avLst>
            <a:gd name="adj" fmla="val 10000"/>
          </a:avLst>
        </a:prstGeom>
        <a:solidFill>
          <a:schemeClr val="accent6">
            <a:lumMod val="20000"/>
            <a:lumOff val="80000"/>
          </a:schemeClr>
        </a:solidFill>
        <a:ln w="9525" cap="flat" cmpd="sng" algn="ctr">
          <a:no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CA" sz="1600" b="0" kern="1200" dirty="0" smtClean="0">
              <a:solidFill>
                <a:srgbClr val="57585A"/>
              </a:solidFill>
            </a:rPr>
            <a:t>Compliance </a:t>
          </a:r>
          <a:r>
            <a:rPr lang="en-CA" sz="1600" b="0" kern="1200" dirty="0" smtClean="0">
              <a:solidFill>
                <a:schemeClr val="tx1">
                  <a:lumMod val="65000"/>
                  <a:lumOff val="35000"/>
                </a:schemeClr>
              </a:solidFill>
            </a:rPr>
            <a:t>Process</a:t>
          </a:r>
          <a:endParaRPr lang="en-CA" sz="1600" b="0" strike="sngStrike" kern="1200" dirty="0">
            <a:solidFill>
              <a:schemeClr val="tx1">
                <a:lumMod val="65000"/>
                <a:lumOff val="35000"/>
              </a:schemeClr>
            </a:solidFill>
          </a:endParaRPr>
        </a:p>
      </dsp:txBody>
      <dsp:txXfrm>
        <a:off x="2214172" y="1096682"/>
        <a:ext cx="2955753" cy="698726"/>
      </dsp:txXfrm>
    </dsp:sp>
    <dsp:sp modelId="{6DDAB2C4-5B73-44C9-8570-E812BCE0AF93}">
      <dsp:nvSpPr>
        <dsp:cNvPr id="0" name=""/>
        <dsp:cNvSpPr/>
      </dsp:nvSpPr>
      <dsp:spPr>
        <a:xfrm>
          <a:off x="2162576" y="1954969"/>
          <a:ext cx="3001658" cy="3836234"/>
        </a:xfrm>
        <a:prstGeom prst="roundRect">
          <a:avLst>
            <a:gd name="adj" fmla="val 10000"/>
          </a:avLst>
        </a:prstGeom>
        <a:solidFill>
          <a:schemeClr val="accent6">
            <a:lumMod val="20000"/>
            <a:lumOff val="80000"/>
          </a:schemeClr>
        </a:solidFill>
        <a:ln w="9525" cap="flat" cmpd="sng" algn="ctr">
          <a:no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3810" tIns="3810" rIns="3810" bIns="3810" numCol="1" spcCol="1270" anchor="ctr" anchorCtr="0">
          <a:noAutofit/>
        </a:bodyPr>
        <a:lstStyle/>
        <a:p>
          <a:pPr lvl="0" algn="ctr" defTabSz="44450">
            <a:lnSpc>
              <a:spcPct val="90000"/>
            </a:lnSpc>
            <a:spcBef>
              <a:spcPct val="0"/>
            </a:spcBef>
            <a:spcAft>
              <a:spcPct val="35000"/>
            </a:spcAft>
          </a:pPr>
          <a:endParaRPr lang="en-CA" sz="100" kern="1200" dirty="0"/>
        </a:p>
      </dsp:txBody>
      <dsp:txXfrm>
        <a:off x="2250492" y="2042885"/>
        <a:ext cx="2825826" cy="3660402"/>
      </dsp:txXfrm>
    </dsp:sp>
    <dsp:sp modelId="{4BF4D392-E17D-4D17-9FCA-1DEDC181100A}">
      <dsp:nvSpPr>
        <dsp:cNvPr id="0" name=""/>
        <dsp:cNvSpPr/>
      </dsp:nvSpPr>
      <dsp:spPr>
        <a:xfrm>
          <a:off x="5306150" y="1087710"/>
          <a:ext cx="2999229" cy="742202"/>
        </a:xfrm>
        <a:prstGeom prst="roundRect">
          <a:avLst>
            <a:gd name="adj" fmla="val 10000"/>
          </a:avLst>
        </a:prstGeom>
        <a:solidFill>
          <a:schemeClr val="accent6">
            <a:lumMod val="20000"/>
            <a:lumOff val="80000"/>
          </a:schemeClr>
        </a:solidFill>
        <a:ln w="9525" cap="flat" cmpd="sng" algn="ctr">
          <a:no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CA" sz="1600" b="0" kern="1200" dirty="0" smtClean="0">
              <a:solidFill>
                <a:srgbClr val="57585A"/>
              </a:solidFill>
            </a:rPr>
            <a:t>Enforcement (if necessary)</a:t>
          </a:r>
          <a:endParaRPr lang="en-CA" sz="1600" b="0" kern="1200" dirty="0">
            <a:solidFill>
              <a:srgbClr val="57585A"/>
            </a:solidFill>
          </a:endParaRPr>
        </a:p>
      </dsp:txBody>
      <dsp:txXfrm>
        <a:off x="5327888" y="1109448"/>
        <a:ext cx="2955753" cy="698726"/>
      </dsp:txXfrm>
    </dsp:sp>
    <dsp:sp modelId="{27E40AC6-7921-48F7-85D2-05956C5FA2EC}">
      <dsp:nvSpPr>
        <dsp:cNvPr id="0" name=""/>
        <dsp:cNvSpPr/>
      </dsp:nvSpPr>
      <dsp:spPr>
        <a:xfrm>
          <a:off x="5316622" y="1981226"/>
          <a:ext cx="3001658" cy="3836234"/>
        </a:xfrm>
        <a:prstGeom prst="roundRect">
          <a:avLst>
            <a:gd name="adj" fmla="val 10000"/>
          </a:avLst>
        </a:prstGeom>
        <a:solidFill>
          <a:schemeClr val="accent6">
            <a:lumMod val="20000"/>
            <a:lumOff val="80000"/>
          </a:schemeClr>
        </a:solidFill>
        <a:ln w="9525" cap="flat" cmpd="sng" algn="ctr">
          <a:no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CA" sz="6500" kern="1200"/>
        </a:p>
      </dsp:txBody>
      <dsp:txXfrm>
        <a:off x="5404538" y="2069142"/>
        <a:ext cx="2825826" cy="36604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265C6-1379-4EDB-9D99-82BD4E3701D6}">
      <dsp:nvSpPr>
        <dsp:cNvPr id="0" name=""/>
        <dsp:cNvSpPr/>
      </dsp:nvSpPr>
      <dsp:spPr>
        <a:xfrm>
          <a:off x="234314" y="0"/>
          <a:ext cx="2655570" cy="3068285"/>
        </a:xfrm>
        <a:prstGeom prst="rightArrow">
          <a:avLst/>
        </a:prstGeom>
        <a:solidFill>
          <a:schemeClr val="accent1">
            <a:tint val="40000"/>
            <a:hueOff val="0"/>
            <a:satOff val="0"/>
            <a:lumOff val="0"/>
            <a:alpha val="0"/>
          </a:schemeClr>
        </a:solidFill>
        <a:ln>
          <a:noFill/>
        </a:ln>
        <a:effectLst/>
      </dsp:spPr>
      <dsp:style>
        <a:lnRef idx="0">
          <a:scrgbClr r="0" g="0" b="0"/>
        </a:lnRef>
        <a:fillRef idx="1">
          <a:scrgbClr r="0" g="0" b="0"/>
        </a:fillRef>
        <a:effectRef idx="0">
          <a:scrgbClr r="0" g="0" b="0"/>
        </a:effectRef>
        <a:fontRef idx="minor"/>
      </dsp:style>
    </dsp:sp>
    <dsp:sp modelId="{C6DC3078-3E90-42C9-93E8-FB982F275FCB}">
      <dsp:nvSpPr>
        <dsp:cNvPr id="0" name=""/>
        <dsp:cNvSpPr/>
      </dsp:nvSpPr>
      <dsp:spPr>
        <a:xfrm>
          <a:off x="30999" y="87335"/>
          <a:ext cx="1025405" cy="2980949"/>
        </a:xfrm>
        <a:prstGeom prst="roundRect">
          <a:avLst/>
        </a:prstGeom>
        <a:solidFill>
          <a:schemeClr val="accent6">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100000"/>
            </a:lnSpc>
            <a:spcBef>
              <a:spcPct val="0"/>
            </a:spcBef>
            <a:spcAft>
              <a:spcPts val="0"/>
            </a:spcAft>
          </a:pPr>
          <a:r>
            <a:rPr lang="en-CA" sz="1200" kern="1200" dirty="0" smtClean="0">
              <a:solidFill>
                <a:schemeClr val="tx1">
                  <a:lumMod val="75000"/>
                  <a:lumOff val="25000"/>
                </a:schemeClr>
              </a:solidFill>
            </a:rPr>
            <a:t> Inspection occurs</a:t>
          </a:r>
        </a:p>
        <a:p>
          <a:pPr lvl="0" algn="ctr" defTabSz="533400">
            <a:lnSpc>
              <a:spcPct val="100000"/>
            </a:lnSpc>
            <a:spcBef>
              <a:spcPct val="0"/>
            </a:spcBef>
            <a:spcAft>
              <a:spcPts val="0"/>
            </a:spcAft>
          </a:pPr>
          <a:endParaRPr lang="en-CA" sz="1200" kern="1200" dirty="0" smtClean="0">
            <a:solidFill>
              <a:schemeClr val="tx1">
                <a:lumMod val="75000"/>
                <a:lumOff val="25000"/>
              </a:schemeClr>
            </a:solidFill>
          </a:endParaRPr>
        </a:p>
        <a:p>
          <a:pPr lvl="0" algn="ctr" defTabSz="533400">
            <a:lnSpc>
              <a:spcPct val="100000"/>
            </a:lnSpc>
            <a:spcBef>
              <a:spcPct val="0"/>
            </a:spcBef>
            <a:spcAft>
              <a:spcPts val="0"/>
            </a:spcAft>
          </a:pPr>
          <a:r>
            <a:rPr lang="en-CA" sz="1200" kern="1200" baseline="0" dirty="0" smtClean="0">
              <a:solidFill>
                <a:schemeClr val="tx1">
                  <a:lumMod val="75000"/>
                  <a:lumOff val="25000"/>
                </a:schemeClr>
              </a:solidFill>
            </a:rPr>
            <a:t>On going support and resolution mechanism available to clarify compliance requirement</a:t>
          </a:r>
          <a:endParaRPr lang="en-CA" sz="1200" kern="1200" dirty="0" smtClean="0">
            <a:solidFill>
              <a:schemeClr val="tx1">
                <a:lumMod val="75000"/>
                <a:lumOff val="25000"/>
              </a:schemeClr>
            </a:solidFill>
          </a:endParaRPr>
        </a:p>
        <a:p>
          <a:pPr lvl="0" algn="ctr" defTabSz="533400">
            <a:lnSpc>
              <a:spcPct val="100000"/>
            </a:lnSpc>
            <a:spcBef>
              <a:spcPct val="0"/>
            </a:spcBef>
            <a:spcAft>
              <a:spcPts val="0"/>
            </a:spcAft>
          </a:pPr>
          <a:endParaRPr lang="en-CA" sz="1200" kern="1200" dirty="0" smtClean="0">
            <a:solidFill>
              <a:schemeClr val="tx1"/>
            </a:solidFill>
          </a:endParaRPr>
        </a:p>
        <a:p>
          <a:pPr lvl="0" algn="ctr" defTabSz="533400">
            <a:lnSpc>
              <a:spcPct val="100000"/>
            </a:lnSpc>
            <a:spcBef>
              <a:spcPct val="0"/>
            </a:spcBef>
            <a:spcAft>
              <a:spcPts val="0"/>
            </a:spcAft>
          </a:pPr>
          <a:endParaRPr lang="en-CA" sz="1200" kern="1200" dirty="0" smtClean="0">
            <a:solidFill>
              <a:schemeClr val="tx1"/>
            </a:solidFill>
          </a:endParaRPr>
        </a:p>
      </dsp:txBody>
      <dsp:txXfrm>
        <a:off x="81055" y="137391"/>
        <a:ext cx="925293" cy="2880837"/>
      </dsp:txXfrm>
    </dsp:sp>
    <dsp:sp modelId="{73D3A2A5-8A2B-43F0-A104-5AE47B8F1309}">
      <dsp:nvSpPr>
        <dsp:cNvPr id="0" name=""/>
        <dsp:cNvSpPr/>
      </dsp:nvSpPr>
      <dsp:spPr>
        <a:xfrm>
          <a:off x="1158240" y="87335"/>
          <a:ext cx="913190" cy="2980949"/>
        </a:xfrm>
        <a:prstGeom prst="roundRect">
          <a:avLst/>
        </a:prstGeom>
        <a:solidFill>
          <a:schemeClr val="accent6">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100000"/>
            </a:lnSpc>
            <a:spcBef>
              <a:spcPct val="0"/>
            </a:spcBef>
            <a:spcAft>
              <a:spcPts val="600"/>
            </a:spcAft>
          </a:pPr>
          <a:r>
            <a:rPr lang="en-CA" sz="1200" kern="1200" dirty="0" smtClean="0">
              <a:solidFill>
                <a:schemeClr val="tx1">
                  <a:lumMod val="75000"/>
                  <a:lumOff val="25000"/>
                </a:schemeClr>
              </a:solidFill>
            </a:rPr>
            <a:t>Provide timelines to service agency to achieve compliance</a:t>
          </a:r>
        </a:p>
      </dsp:txBody>
      <dsp:txXfrm>
        <a:off x="1202818" y="131913"/>
        <a:ext cx="824034" cy="2891793"/>
      </dsp:txXfrm>
    </dsp:sp>
    <dsp:sp modelId="{83979C34-D664-4F43-AA99-3F84FBB650F5}">
      <dsp:nvSpPr>
        <dsp:cNvPr id="0" name=""/>
        <dsp:cNvSpPr/>
      </dsp:nvSpPr>
      <dsp:spPr>
        <a:xfrm>
          <a:off x="2142828" y="67931"/>
          <a:ext cx="913190" cy="2980949"/>
        </a:xfrm>
        <a:prstGeom prst="roundRect">
          <a:avLst/>
        </a:prstGeom>
        <a:solidFill>
          <a:schemeClr val="accent6">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CA" sz="1200" kern="1200" dirty="0" smtClean="0">
              <a:solidFill>
                <a:schemeClr val="tx1">
                  <a:lumMod val="75000"/>
                  <a:lumOff val="25000"/>
                </a:schemeClr>
              </a:solidFill>
            </a:rPr>
            <a:t>Post inspection results at 10 day mark  (or earlier if compliant)</a:t>
          </a:r>
          <a:endParaRPr lang="en-CA" sz="1100" kern="1200" dirty="0" smtClean="0">
            <a:solidFill>
              <a:schemeClr val="tx1"/>
            </a:solidFill>
          </a:endParaRPr>
        </a:p>
      </dsp:txBody>
      <dsp:txXfrm>
        <a:off x="2187406" y="112509"/>
        <a:ext cx="824034" cy="28917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BF1504-5815-4E86-A1C1-19CA60FA8FA7}">
      <dsp:nvSpPr>
        <dsp:cNvPr id="0" name=""/>
        <dsp:cNvSpPr/>
      </dsp:nvSpPr>
      <dsp:spPr>
        <a:xfrm>
          <a:off x="173555" y="17917"/>
          <a:ext cx="2655570" cy="2962960"/>
        </a:xfrm>
        <a:prstGeom prst="rightArrow">
          <a:avLst/>
        </a:prstGeom>
        <a:solidFill>
          <a:schemeClr val="accent1">
            <a:tint val="40000"/>
            <a:hueOff val="0"/>
            <a:satOff val="0"/>
            <a:lumOff val="0"/>
            <a:alpha val="0"/>
          </a:schemeClr>
        </a:solidFill>
        <a:ln>
          <a:noFill/>
        </a:ln>
        <a:effectLst/>
      </dsp:spPr>
      <dsp:style>
        <a:lnRef idx="0">
          <a:scrgbClr r="0" g="0" b="0"/>
        </a:lnRef>
        <a:fillRef idx="1">
          <a:scrgbClr r="0" g="0" b="0"/>
        </a:fillRef>
        <a:effectRef idx="0">
          <a:scrgbClr r="0" g="0" b="0"/>
        </a:effectRef>
        <a:fontRef idx="minor"/>
      </dsp:style>
    </dsp:sp>
    <dsp:sp modelId="{64836724-5DA6-49B5-8A3A-8F631E405116}">
      <dsp:nvSpPr>
        <dsp:cNvPr id="0" name=""/>
        <dsp:cNvSpPr/>
      </dsp:nvSpPr>
      <dsp:spPr>
        <a:xfrm>
          <a:off x="60895" y="0"/>
          <a:ext cx="962601" cy="2980878"/>
        </a:xfrm>
        <a:prstGeom prst="roundRect">
          <a:avLst/>
        </a:prstGeom>
        <a:solidFill>
          <a:schemeClr val="accent6">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CA" sz="1200" kern="1200" dirty="0" smtClean="0">
              <a:solidFill>
                <a:schemeClr val="tx1">
                  <a:lumMod val="75000"/>
                  <a:lumOff val="25000"/>
                </a:schemeClr>
              </a:solidFill>
            </a:rPr>
            <a:t>Notice of Compliance Order</a:t>
          </a:r>
        </a:p>
        <a:p>
          <a:pPr lvl="0" algn="ctr" defTabSz="533400">
            <a:lnSpc>
              <a:spcPct val="90000"/>
            </a:lnSpc>
            <a:spcBef>
              <a:spcPct val="0"/>
            </a:spcBef>
            <a:spcAft>
              <a:spcPct val="35000"/>
            </a:spcAft>
          </a:pPr>
          <a:endParaRPr lang="en-CA" sz="1200" kern="1200" dirty="0" smtClean="0">
            <a:solidFill>
              <a:schemeClr val="tx1">
                <a:lumMod val="75000"/>
                <a:lumOff val="25000"/>
              </a:schemeClr>
            </a:solidFill>
          </a:endParaRPr>
        </a:p>
        <a:p>
          <a:pPr lvl="0" algn="ctr" defTabSz="533400">
            <a:lnSpc>
              <a:spcPct val="90000"/>
            </a:lnSpc>
            <a:spcBef>
              <a:spcPct val="0"/>
            </a:spcBef>
            <a:spcAft>
              <a:spcPct val="35000"/>
            </a:spcAft>
          </a:pPr>
          <a:r>
            <a:rPr lang="en-CA" sz="1200" kern="1200" dirty="0" smtClean="0">
              <a:solidFill>
                <a:schemeClr val="tx1">
                  <a:lumMod val="75000"/>
                  <a:lumOff val="25000"/>
                </a:schemeClr>
              </a:solidFill>
            </a:rPr>
            <a:t>10  days for high risk</a:t>
          </a:r>
        </a:p>
        <a:p>
          <a:pPr lvl="0" algn="ctr" defTabSz="533400">
            <a:lnSpc>
              <a:spcPct val="90000"/>
            </a:lnSpc>
            <a:spcBef>
              <a:spcPct val="0"/>
            </a:spcBef>
            <a:spcAft>
              <a:spcPct val="35000"/>
            </a:spcAft>
          </a:pPr>
          <a:endParaRPr lang="en-CA" sz="1200" kern="1200" dirty="0" smtClean="0">
            <a:solidFill>
              <a:schemeClr val="tx1">
                <a:lumMod val="75000"/>
                <a:lumOff val="25000"/>
              </a:schemeClr>
            </a:solidFill>
          </a:endParaRPr>
        </a:p>
        <a:p>
          <a:pPr lvl="0" algn="ctr" defTabSz="533400">
            <a:lnSpc>
              <a:spcPct val="90000"/>
            </a:lnSpc>
            <a:spcBef>
              <a:spcPct val="0"/>
            </a:spcBef>
            <a:spcAft>
              <a:spcPct val="35000"/>
            </a:spcAft>
          </a:pPr>
          <a:r>
            <a:rPr lang="en-CA" sz="1200" kern="1200" dirty="0" smtClean="0">
              <a:solidFill>
                <a:schemeClr val="tx1">
                  <a:lumMod val="75000"/>
                  <a:lumOff val="25000"/>
                </a:schemeClr>
              </a:solidFill>
            </a:rPr>
            <a:t>40 days for low or moderate risk</a:t>
          </a:r>
        </a:p>
      </dsp:txBody>
      <dsp:txXfrm>
        <a:off x="107885" y="46990"/>
        <a:ext cx="868621" cy="2886898"/>
      </dsp:txXfrm>
    </dsp:sp>
    <dsp:sp modelId="{F61131C9-EA74-481A-8D23-E029C423372C}">
      <dsp:nvSpPr>
        <dsp:cNvPr id="0" name=""/>
        <dsp:cNvSpPr/>
      </dsp:nvSpPr>
      <dsp:spPr>
        <a:xfrm>
          <a:off x="1111443" y="0"/>
          <a:ext cx="932889" cy="2980878"/>
        </a:xfrm>
        <a:prstGeom prst="roundRect">
          <a:avLst/>
        </a:prstGeom>
        <a:solidFill>
          <a:schemeClr val="accent6">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CA" sz="1200" kern="1200" dirty="0" smtClean="0">
              <a:solidFill>
                <a:schemeClr val="tx1">
                  <a:lumMod val="75000"/>
                  <a:lumOff val="25000"/>
                </a:schemeClr>
              </a:solidFill>
            </a:rPr>
            <a:t>Compliance Order</a:t>
          </a:r>
        </a:p>
        <a:p>
          <a:pPr lvl="0" algn="ctr" defTabSz="533400">
            <a:lnSpc>
              <a:spcPct val="90000"/>
            </a:lnSpc>
            <a:spcBef>
              <a:spcPct val="0"/>
            </a:spcBef>
            <a:spcAft>
              <a:spcPct val="35000"/>
            </a:spcAft>
          </a:pPr>
          <a:endParaRPr lang="en-CA" sz="1200" kern="1200" dirty="0" smtClean="0">
            <a:solidFill>
              <a:schemeClr val="tx1">
                <a:lumMod val="75000"/>
                <a:lumOff val="25000"/>
              </a:schemeClr>
            </a:solidFill>
          </a:endParaRPr>
        </a:p>
        <a:p>
          <a:pPr lvl="0" algn="ctr" defTabSz="533400">
            <a:lnSpc>
              <a:spcPct val="90000"/>
            </a:lnSpc>
            <a:spcBef>
              <a:spcPct val="0"/>
            </a:spcBef>
            <a:spcAft>
              <a:spcPct val="35000"/>
            </a:spcAft>
          </a:pPr>
          <a:r>
            <a:rPr lang="en-CA" sz="1200" kern="1200" dirty="0" smtClean="0">
              <a:solidFill>
                <a:schemeClr val="tx1">
                  <a:lumMod val="75000"/>
                  <a:lumOff val="25000"/>
                </a:schemeClr>
              </a:solidFill>
            </a:rPr>
            <a:t>Director to establish timeframe to achieve compliance</a:t>
          </a:r>
          <a:endParaRPr lang="en-CA" sz="1200" kern="1200" dirty="0">
            <a:solidFill>
              <a:schemeClr val="tx1">
                <a:lumMod val="75000"/>
                <a:lumOff val="25000"/>
              </a:schemeClr>
            </a:solidFill>
          </a:endParaRPr>
        </a:p>
      </dsp:txBody>
      <dsp:txXfrm>
        <a:off x="1156983" y="45540"/>
        <a:ext cx="841809" cy="2889798"/>
      </dsp:txXfrm>
    </dsp:sp>
    <dsp:sp modelId="{C199A031-ECE3-4B30-B90F-E63C170876FC}">
      <dsp:nvSpPr>
        <dsp:cNvPr id="0" name=""/>
        <dsp:cNvSpPr/>
      </dsp:nvSpPr>
      <dsp:spPr>
        <a:xfrm>
          <a:off x="2133911" y="0"/>
          <a:ext cx="932889" cy="2980878"/>
        </a:xfrm>
        <a:prstGeom prst="roundRect">
          <a:avLst/>
        </a:prstGeom>
        <a:solidFill>
          <a:schemeClr val="accent6">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CA" sz="1200" kern="1200" dirty="0" smtClean="0">
              <a:solidFill>
                <a:schemeClr val="tx1">
                  <a:lumMod val="75000"/>
                  <a:lumOff val="25000"/>
                </a:schemeClr>
              </a:solidFill>
            </a:rPr>
            <a:t>Extreme cases of persistent non-compliance:</a:t>
          </a:r>
        </a:p>
        <a:p>
          <a:pPr lvl="0" algn="ctr" defTabSz="533400">
            <a:lnSpc>
              <a:spcPct val="90000"/>
            </a:lnSpc>
            <a:spcBef>
              <a:spcPct val="0"/>
            </a:spcBef>
            <a:spcAft>
              <a:spcPct val="35000"/>
            </a:spcAft>
          </a:pPr>
          <a:r>
            <a:rPr lang="en-CA" sz="1200" kern="1200" dirty="0" smtClean="0">
              <a:solidFill>
                <a:schemeClr val="tx1">
                  <a:lumMod val="75000"/>
                  <a:lumOff val="25000"/>
                </a:schemeClr>
              </a:solidFill>
            </a:rPr>
            <a:t> </a:t>
          </a:r>
        </a:p>
        <a:p>
          <a:pPr lvl="0" algn="ctr" defTabSz="533400">
            <a:lnSpc>
              <a:spcPct val="100000"/>
            </a:lnSpc>
            <a:spcBef>
              <a:spcPct val="0"/>
            </a:spcBef>
            <a:spcAft>
              <a:spcPct val="35000"/>
            </a:spcAft>
          </a:pPr>
          <a:r>
            <a:rPr lang="en-CA" sz="1200" kern="1200" dirty="0" smtClean="0">
              <a:solidFill>
                <a:schemeClr val="tx1">
                  <a:lumMod val="75000"/>
                  <a:lumOff val="25000"/>
                </a:schemeClr>
              </a:solidFill>
            </a:rPr>
            <a:t>Immediate takeover</a:t>
          </a:r>
          <a:br>
            <a:rPr lang="en-CA" sz="1200" kern="1200" dirty="0" smtClean="0">
              <a:solidFill>
                <a:schemeClr val="tx1">
                  <a:lumMod val="75000"/>
                  <a:lumOff val="25000"/>
                </a:schemeClr>
              </a:solidFill>
            </a:rPr>
          </a:br>
          <a:r>
            <a:rPr lang="en-CA" sz="1200" kern="1200" dirty="0" smtClean="0">
              <a:solidFill>
                <a:schemeClr val="tx1">
                  <a:lumMod val="75000"/>
                  <a:lumOff val="25000"/>
                </a:schemeClr>
              </a:solidFill>
            </a:rPr>
            <a:t>(s. 31)</a:t>
          </a:r>
        </a:p>
        <a:p>
          <a:pPr lvl="0" algn="ctr" defTabSz="533400">
            <a:lnSpc>
              <a:spcPct val="90000"/>
            </a:lnSpc>
            <a:spcBef>
              <a:spcPct val="0"/>
            </a:spcBef>
            <a:spcAft>
              <a:spcPct val="35000"/>
            </a:spcAft>
          </a:pPr>
          <a:endParaRPr lang="en-CA" sz="1200" kern="1200" dirty="0" smtClean="0">
            <a:solidFill>
              <a:schemeClr val="tx1">
                <a:lumMod val="75000"/>
                <a:lumOff val="25000"/>
              </a:schemeClr>
            </a:solidFill>
          </a:endParaRPr>
        </a:p>
        <a:p>
          <a:pPr lvl="0" algn="ctr" defTabSz="533400">
            <a:lnSpc>
              <a:spcPct val="90000"/>
            </a:lnSpc>
            <a:spcBef>
              <a:spcPct val="0"/>
            </a:spcBef>
            <a:spcAft>
              <a:spcPct val="35000"/>
            </a:spcAft>
          </a:pPr>
          <a:r>
            <a:rPr lang="en-CA" sz="1200" kern="1200" dirty="0" smtClean="0">
              <a:solidFill>
                <a:schemeClr val="tx1">
                  <a:lumMod val="75000"/>
                  <a:lumOff val="25000"/>
                </a:schemeClr>
              </a:solidFill>
            </a:rPr>
            <a:t>Termination of funding (s.30(7))</a:t>
          </a:r>
          <a:endParaRPr lang="en-CA" sz="1200" kern="1200" dirty="0">
            <a:solidFill>
              <a:schemeClr val="tx1">
                <a:lumMod val="75000"/>
                <a:lumOff val="25000"/>
              </a:schemeClr>
            </a:solidFill>
          </a:endParaRPr>
        </a:p>
      </dsp:txBody>
      <dsp:txXfrm>
        <a:off x="2179451" y="45540"/>
        <a:ext cx="841809" cy="28897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C6A945-DF72-4E3F-84C2-05903E672D40}">
      <dsp:nvSpPr>
        <dsp:cNvPr id="0" name=""/>
        <dsp:cNvSpPr/>
      </dsp:nvSpPr>
      <dsp:spPr>
        <a:xfrm rot="5400000">
          <a:off x="68313" y="877650"/>
          <a:ext cx="496916" cy="633540"/>
        </a:xfrm>
        <a:prstGeom prst="bentUpArrow">
          <a:avLst>
            <a:gd name="adj1" fmla="val 32840"/>
            <a:gd name="adj2" fmla="val 25000"/>
            <a:gd name="adj3" fmla="val 35780"/>
          </a:avLst>
        </a:prstGeom>
        <a:solidFill>
          <a:schemeClr val="accent6"/>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0493469D-0D4A-433F-9A2B-7E4824FCC3C1}">
      <dsp:nvSpPr>
        <dsp:cNvPr id="0" name=""/>
        <dsp:cNvSpPr/>
      </dsp:nvSpPr>
      <dsp:spPr>
        <a:xfrm>
          <a:off x="1" y="208788"/>
          <a:ext cx="1162182" cy="654367"/>
        </a:xfrm>
        <a:prstGeom prst="roundRect">
          <a:avLst>
            <a:gd name="adj" fmla="val 1667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sz="1400" kern="1200" dirty="0" smtClean="0">
              <a:solidFill>
                <a:schemeClr val="tx1">
                  <a:lumMod val="75000"/>
                  <a:lumOff val="25000"/>
                </a:schemeClr>
              </a:solidFill>
              <a:latin typeface="Calibri" panose="020F0502020204030204" pitchFamily="34" charset="0"/>
              <a:cs typeface="Calibri" panose="020F0502020204030204" pitchFamily="34" charset="0"/>
            </a:rPr>
            <a:t>Entrance meeting</a:t>
          </a:r>
          <a:endParaRPr lang="en-CA" sz="1400" kern="1200" dirty="0">
            <a:solidFill>
              <a:schemeClr val="tx1">
                <a:lumMod val="75000"/>
                <a:lumOff val="25000"/>
              </a:schemeClr>
            </a:solidFill>
            <a:latin typeface="Calibri" panose="020F0502020204030204" pitchFamily="34" charset="0"/>
            <a:cs typeface="Calibri" panose="020F0502020204030204" pitchFamily="34" charset="0"/>
          </a:endParaRPr>
        </a:p>
      </dsp:txBody>
      <dsp:txXfrm>
        <a:off x="31950" y="240737"/>
        <a:ext cx="1098284" cy="590469"/>
      </dsp:txXfrm>
    </dsp:sp>
    <dsp:sp modelId="{E5B9797B-238C-4E4B-B3CB-EAAA1178ADEA}">
      <dsp:nvSpPr>
        <dsp:cNvPr id="0" name=""/>
        <dsp:cNvSpPr/>
      </dsp:nvSpPr>
      <dsp:spPr>
        <a:xfrm>
          <a:off x="1285880" y="515621"/>
          <a:ext cx="3177597" cy="642214"/>
        </a:xfrm>
        <a:prstGeom prst="rect">
          <a:avLst/>
        </a:prstGeom>
        <a:noFill/>
        <a:ln>
          <a:noFill/>
        </a:ln>
        <a:effectLst/>
      </dsp:spPr>
      <dsp:style>
        <a:lnRef idx="0">
          <a:scrgbClr r="0" g="0" b="0"/>
        </a:lnRef>
        <a:fillRef idx="0">
          <a:scrgbClr r="0" g="0" b="0"/>
        </a:fillRef>
        <a:effectRef idx="0">
          <a:scrgbClr r="0" g="0" b="0"/>
        </a:effectRef>
        <a:fontRef idx="minor"/>
      </dsp:style>
    </dsp:sp>
    <dsp:sp modelId="{2483DD68-AAC0-45F6-BD5C-96D3DFEF957A}">
      <dsp:nvSpPr>
        <dsp:cNvPr id="0" name=""/>
        <dsp:cNvSpPr/>
      </dsp:nvSpPr>
      <dsp:spPr>
        <a:xfrm rot="5400000">
          <a:off x="762429" y="1603168"/>
          <a:ext cx="556486" cy="633540"/>
        </a:xfrm>
        <a:prstGeom prst="bentUpArrow">
          <a:avLst>
            <a:gd name="adj1" fmla="val 32840"/>
            <a:gd name="adj2" fmla="val 25000"/>
            <a:gd name="adj3" fmla="val 35780"/>
          </a:avLst>
        </a:prstGeom>
        <a:solidFill>
          <a:schemeClr val="accent6"/>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BB68788E-F72A-43D7-BF73-E7E11DEFF417}">
      <dsp:nvSpPr>
        <dsp:cNvPr id="0" name=""/>
        <dsp:cNvSpPr/>
      </dsp:nvSpPr>
      <dsp:spPr>
        <a:xfrm>
          <a:off x="685805" y="955894"/>
          <a:ext cx="1162182" cy="654367"/>
        </a:xfrm>
        <a:prstGeom prst="roundRect">
          <a:avLst>
            <a:gd name="adj" fmla="val 1667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sz="1400" kern="1200" dirty="0" smtClean="0">
              <a:solidFill>
                <a:schemeClr val="tx1">
                  <a:lumMod val="75000"/>
                  <a:lumOff val="25000"/>
                </a:schemeClr>
              </a:solidFill>
              <a:latin typeface="Calibri" panose="020F0502020204030204" pitchFamily="34" charset="0"/>
              <a:cs typeface="Calibri" panose="020F0502020204030204" pitchFamily="34" charset="0"/>
            </a:rPr>
            <a:t>Inspection</a:t>
          </a:r>
          <a:endParaRPr lang="en-CA" sz="1400" kern="1200" dirty="0">
            <a:solidFill>
              <a:schemeClr val="tx1">
                <a:lumMod val="75000"/>
                <a:lumOff val="25000"/>
              </a:schemeClr>
            </a:solidFill>
            <a:latin typeface="Calibri" panose="020F0502020204030204" pitchFamily="34" charset="0"/>
            <a:cs typeface="Calibri" panose="020F0502020204030204" pitchFamily="34" charset="0"/>
          </a:endParaRPr>
        </a:p>
      </dsp:txBody>
      <dsp:txXfrm>
        <a:off x="717754" y="987843"/>
        <a:ext cx="1098284" cy="590469"/>
      </dsp:txXfrm>
    </dsp:sp>
    <dsp:sp modelId="{AD1F22EA-1D65-4973-92DA-DDC723D83847}">
      <dsp:nvSpPr>
        <dsp:cNvPr id="0" name=""/>
        <dsp:cNvSpPr/>
      </dsp:nvSpPr>
      <dsp:spPr>
        <a:xfrm>
          <a:off x="2054784" y="1235591"/>
          <a:ext cx="3177622" cy="642214"/>
        </a:xfrm>
        <a:prstGeom prst="rect">
          <a:avLst/>
        </a:prstGeom>
        <a:noFill/>
        <a:ln>
          <a:noFill/>
        </a:ln>
        <a:effectLst/>
      </dsp:spPr>
      <dsp:style>
        <a:lnRef idx="0">
          <a:scrgbClr r="0" g="0" b="0"/>
        </a:lnRef>
        <a:fillRef idx="0">
          <a:scrgbClr r="0" g="0" b="0"/>
        </a:fillRef>
        <a:effectRef idx="0">
          <a:scrgbClr r="0" g="0" b="0"/>
        </a:effectRef>
        <a:fontRef idx="minor"/>
      </dsp:style>
    </dsp:sp>
    <dsp:sp modelId="{6CD4AC3D-0169-448A-8C61-40E2DFC0EE71}">
      <dsp:nvSpPr>
        <dsp:cNvPr id="0" name=""/>
        <dsp:cNvSpPr/>
      </dsp:nvSpPr>
      <dsp:spPr>
        <a:xfrm rot="5400000">
          <a:off x="1527833" y="2380063"/>
          <a:ext cx="556486" cy="633540"/>
        </a:xfrm>
        <a:prstGeom prst="bentUpArrow">
          <a:avLst>
            <a:gd name="adj1" fmla="val 32840"/>
            <a:gd name="adj2" fmla="val 25000"/>
            <a:gd name="adj3" fmla="val 35780"/>
          </a:avLst>
        </a:prstGeom>
        <a:solidFill>
          <a:schemeClr val="accent6"/>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0CE17533-2C83-45BF-9FEB-7048F7EC29BA}">
      <dsp:nvSpPr>
        <dsp:cNvPr id="0" name=""/>
        <dsp:cNvSpPr/>
      </dsp:nvSpPr>
      <dsp:spPr>
        <a:xfrm>
          <a:off x="1428619" y="1728518"/>
          <a:ext cx="1162182" cy="654367"/>
        </a:xfrm>
        <a:prstGeom prst="roundRect">
          <a:avLst>
            <a:gd name="adj" fmla="val 1667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sz="1400" kern="1200" dirty="0" smtClean="0">
              <a:solidFill>
                <a:schemeClr val="tx1">
                  <a:lumMod val="75000"/>
                  <a:lumOff val="25000"/>
                </a:schemeClr>
              </a:solidFill>
              <a:latin typeface="Calibri" panose="020F0502020204030204" pitchFamily="34" charset="0"/>
              <a:cs typeface="Calibri" panose="020F0502020204030204" pitchFamily="34" charset="0"/>
            </a:rPr>
            <a:t>Exit meeting and sign off</a:t>
          </a:r>
          <a:endParaRPr lang="en-CA" sz="1400" kern="1200" dirty="0">
            <a:solidFill>
              <a:schemeClr val="tx1">
                <a:lumMod val="75000"/>
                <a:lumOff val="25000"/>
              </a:schemeClr>
            </a:solidFill>
            <a:latin typeface="Calibri" panose="020F0502020204030204" pitchFamily="34" charset="0"/>
            <a:cs typeface="Calibri" panose="020F0502020204030204" pitchFamily="34" charset="0"/>
          </a:endParaRPr>
        </a:p>
      </dsp:txBody>
      <dsp:txXfrm>
        <a:off x="1460568" y="1760467"/>
        <a:ext cx="1098284" cy="590469"/>
      </dsp:txXfrm>
    </dsp:sp>
    <dsp:sp modelId="{0AE31867-14CC-436C-A763-3EEA69CA673F}">
      <dsp:nvSpPr>
        <dsp:cNvPr id="0" name=""/>
        <dsp:cNvSpPr/>
      </dsp:nvSpPr>
      <dsp:spPr>
        <a:xfrm>
          <a:off x="4201387" y="1977017"/>
          <a:ext cx="825611" cy="642214"/>
        </a:xfrm>
        <a:prstGeom prst="rect">
          <a:avLst/>
        </a:prstGeom>
        <a:noFill/>
        <a:ln>
          <a:noFill/>
        </a:ln>
        <a:effectLst/>
      </dsp:spPr>
      <dsp:style>
        <a:lnRef idx="0">
          <a:scrgbClr r="0" g="0" b="0"/>
        </a:lnRef>
        <a:fillRef idx="0">
          <a:scrgbClr r="0" g="0" b="0"/>
        </a:fillRef>
        <a:effectRef idx="0">
          <a:scrgbClr r="0" g="0" b="0"/>
        </a:effectRef>
        <a:fontRef idx="minor"/>
      </dsp:style>
    </dsp:sp>
    <dsp:sp modelId="{CD5B0FD5-3464-4967-A727-8F4074422DD7}">
      <dsp:nvSpPr>
        <dsp:cNvPr id="0" name=""/>
        <dsp:cNvSpPr/>
      </dsp:nvSpPr>
      <dsp:spPr>
        <a:xfrm rot="5400000">
          <a:off x="2224384" y="3188125"/>
          <a:ext cx="556486" cy="633540"/>
        </a:xfrm>
        <a:prstGeom prst="bentUpArrow">
          <a:avLst>
            <a:gd name="adj1" fmla="val 32840"/>
            <a:gd name="adj2" fmla="val 25000"/>
            <a:gd name="adj3" fmla="val 35780"/>
          </a:avLst>
        </a:prstGeom>
        <a:solidFill>
          <a:schemeClr val="accent6"/>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9C35DF18-AC4D-4021-A9A0-5D89AE9BBAA6}">
      <dsp:nvSpPr>
        <dsp:cNvPr id="0" name=""/>
        <dsp:cNvSpPr/>
      </dsp:nvSpPr>
      <dsp:spPr>
        <a:xfrm>
          <a:off x="2133595" y="2479895"/>
          <a:ext cx="1162182" cy="654367"/>
        </a:xfrm>
        <a:prstGeom prst="roundRect">
          <a:avLst>
            <a:gd name="adj" fmla="val 1667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sz="1400" kern="1200" dirty="0" smtClean="0">
              <a:solidFill>
                <a:schemeClr val="tx1">
                  <a:lumMod val="75000"/>
                  <a:lumOff val="25000"/>
                </a:schemeClr>
              </a:solidFill>
              <a:latin typeface="Calibri" panose="020F0502020204030204" pitchFamily="34" charset="0"/>
              <a:cs typeface="Calibri" panose="020F0502020204030204" pitchFamily="34" charset="0"/>
            </a:rPr>
            <a:t>Compliance results</a:t>
          </a:r>
          <a:endParaRPr lang="en-CA" sz="1400" kern="1200" dirty="0">
            <a:solidFill>
              <a:schemeClr val="tx1">
                <a:lumMod val="75000"/>
                <a:lumOff val="25000"/>
              </a:schemeClr>
            </a:solidFill>
            <a:latin typeface="Calibri" panose="020F0502020204030204" pitchFamily="34" charset="0"/>
            <a:cs typeface="Calibri" panose="020F0502020204030204" pitchFamily="34" charset="0"/>
          </a:endParaRPr>
        </a:p>
      </dsp:txBody>
      <dsp:txXfrm>
        <a:off x="2165544" y="2511844"/>
        <a:ext cx="1098284" cy="590469"/>
      </dsp:txXfrm>
    </dsp:sp>
    <dsp:sp modelId="{34C3E0E5-A717-4B66-A274-A3FA514E6353}">
      <dsp:nvSpPr>
        <dsp:cNvPr id="0" name=""/>
        <dsp:cNvSpPr/>
      </dsp:nvSpPr>
      <dsp:spPr>
        <a:xfrm>
          <a:off x="6161566" y="2735102"/>
          <a:ext cx="825611" cy="642214"/>
        </a:xfrm>
        <a:prstGeom prst="rect">
          <a:avLst/>
        </a:prstGeom>
        <a:noFill/>
        <a:ln>
          <a:noFill/>
        </a:ln>
        <a:effectLst/>
      </dsp:spPr>
      <dsp:style>
        <a:lnRef idx="0">
          <a:scrgbClr r="0" g="0" b="0"/>
        </a:lnRef>
        <a:fillRef idx="0">
          <a:scrgbClr r="0" g="0" b="0"/>
        </a:fillRef>
        <a:effectRef idx="0">
          <a:scrgbClr r="0" g="0" b="0"/>
        </a:effectRef>
        <a:fontRef idx="minor"/>
      </dsp:style>
    </dsp:sp>
    <dsp:sp modelId="{0B350253-01C1-4E6D-A708-3B27FB3D7830}">
      <dsp:nvSpPr>
        <dsp:cNvPr id="0" name=""/>
        <dsp:cNvSpPr/>
      </dsp:nvSpPr>
      <dsp:spPr>
        <a:xfrm rot="5400000">
          <a:off x="2934123" y="3889165"/>
          <a:ext cx="556486" cy="633540"/>
        </a:xfrm>
        <a:prstGeom prst="bentUpArrow">
          <a:avLst>
            <a:gd name="adj1" fmla="val 32840"/>
            <a:gd name="adj2" fmla="val 25000"/>
            <a:gd name="adj3" fmla="val 35780"/>
          </a:avLst>
        </a:prstGeom>
        <a:solidFill>
          <a:schemeClr val="accent6"/>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8241C42F-867C-477E-AF5C-3339776CC77A}">
      <dsp:nvSpPr>
        <dsp:cNvPr id="0" name=""/>
        <dsp:cNvSpPr/>
      </dsp:nvSpPr>
      <dsp:spPr>
        <a:xfrm>
          <a:off x="2842260" y="3226656"/>
          <a:ext cx="1162182" cy="654367"/>
        </a:xfrm>
        <a:prstGeom prst="roundRect">
          <a:avLst>
            <a:gd name="adj" fmla="val 1667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sz="1400" kern="1200" dirty="0" smtClean="0">
              <a:solidFill>
                <a:schemeClr val="tx1">
                  <a:lumMod val="75000"/>
                  <a:lumOff val="25000"/>
                </a:schemeClr>
              </a:solidFill>
              <a:latin typeface="Calibri" panose="020F0502020204030204" pitchFamily="34" charset="0"/>
              <a:cs typeface="Calibri" panose="020F0502020204030204" pitchFamily="34" charset="0"/>
            </a:rPr>
            <a:t>Submitting CAT to Ministry</a:t>
          </a:r>
          <a:endParaRPr lang="en-CA" sz="1400" kern="1200" dirty="0">
            <a:solidFill>
              <a:schemeClr val="tx1">
                <a:lumMod val="75000"/>
                <a:lumOff val="25000"/>
              </a:schemeClr>
            </a:solidFill>
            <a:latin typeface="Calibri" panose="020F0502020204030204" pitchFamily="34" charset="0"/>
            <a:cs typeface="Calibri" panose="020F0502020204030204" pitchFamily="34" charset="0"/>
          </a:endParaRPr>
        </a:p>
      </dsp:txBody>
      <dsp:txXfrm>
        <a:off x="2874209" y="3258605"/>
        <a:ext cx="1098284" cy="590469"/>
      </dsp:txXfrm>
    </dsp:sp>
    <dsp:sp modelId="{C946E5D4-67D9-4560-9A61-6D65DA96B68E}">
      <dsp:nvSpPr>
        <dsp:cNvPr id="0" name=""/>
        <dsp:cNvSpPr/>
      </dsp:nvSpPr>
      <dsp:spPr>
        <a:xfrm>
          <a:off x="7251881" y="3504117"/>
          <a:ext cx="825611" cy="642214"/>
        </a:xfrm>
        <a:prstGeom prst="rect">
          <a:avLst/>
        </a:prstGeom>
        <a:noFill/>
        <a:ln>
          <a:noFill/>
        </a:ln>
        <a:effectLst/>
      </dsp:spPr>
      <dsp:style>
        <a:lnRef idx="0">
          <a:scrgbClr r="0" g="0" b="0"/>
        </a:lnRef>
        <a:fillRef idx="0">
          <a:scrgbClr r="0" g="0" b="0"/>
        </a:fillRef>
        <a:effectRef idx="0">
          <a:scrgbClr r="0" g="0" b="0"/>
        </a:effectRef>
        <a:fontRef idx="minor"/>
      </dsp:style>
    </dsp:sp>
    <dsp:sp modelId="{FF49D94D-3806-406A-912B-B1B0DA67D6D0}">
      <dsp:nvSpPr>
        <dsp:cNvPr id="0" name=""/>
        <dsp:cNvSpPr/>
      </dsp:nvSpPr>
      <dsp:spPr>
        <a:xfrm>
          <a:off x="3581404" y="3927696"/>
          <a:ext cx="1162182" cy="654367"/>
        </a:xfrm>
        <a:prstGeom prst="roundRect">
          <a:avLst>
            <a:gd name="adj" fmla="val 1667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CA" sz="1400" kern="1200" dirty="0" smtClean="0">
              <a:solidFill>
                <a:schemeClr val="tx1">
                  <a:lumMod val="75000"/>
                  <a:lumOff val="25000"/>
                </a:schemeClr>
              </a:solidFill>
              <a:latin typeface="Calibri" panose="020F0502020204030204" pitchFamily="34" charset="0"/>
              <a:cs typeface="Calibri" panose="020F0502020204030204" pitchFamily="34" charset="0"/>
            </a:rPr>
            <a:t>Within 10 Days post inspection</a:t>
          </a:r>
          <a:endParaRPr lang="en-CA" sz="1400" kern="1200" dirty="0">
            <a:solidFill>
              <a:schemeClr val="tx1">
                <a:lumMod val="75000"/>
                <a:lumOff val="25000"/>
              </a:schemeClr>
            </a:solidFill>
            <a:latin typeface="Calibri" panose="020F0502020204030204" pitchFamily="34" charset="0"/>
            <a:cs typeface="Calibri" panose="020F0502020204030204" pitchFamily="34" charset="0"/>
          </a:endParaRPr>
        </a:p>
      </dsp:txBody>
      <dsp:txXfrm>
        <a:off x="3613353" y="3959645"/>
        <a:ext cx="1098284" cy="5904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D218F-357F-4697-AF09-5872579738D0}">
      <dsp:nvSpPr>
        <dsp:cNvPr id="0" name=""/>
        <dsp:cNvSpPr/>
      </dsp:nvSpPr>
      <dsp:spPr>
        <a:xfrm>
          <a:off x="1639" y="0"/>
          <a:ext cx="3995610" cy="4699000"/>
        </a:xfrm>
        <a:prstGeom prst="roundRect">
          <a:avLst>
            <a:gd name="adj" fmla="val 10000"/>
          </a:avLst>
        </a:prstGeom>
        <a:solidFill>
          <a:schemeClr val="lt1"/>
        </a:solidFill>
        <a:ln w="25400" cap="flat" cmpd="sng" algn="ctr">
          <a:solidFill>
            <a:schemeClr val="bg1"/>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dirty="0" smtClean="0">
              <a:solidFill>
                <a:schemeClr val="tx1">
                  <a:lumMod val="65000"/>
                  <a:lumOff val="35000"/>
                </a:schemeClr>
              </a:solidFill>
              <a:latin typeface="Calibri" panose="020F0502020204030204" pitchFamily="34" charset="0"/>
              <a:cs typeface="Calibri" panose="020F0502020204030204" pitchFamily="34" charset="0"/>
            </a:rPr>
            <a:t>HIGH</a:t>
          </a:r>
          <a:endParaRPr lang="en-CA" sz="1800" kern="1200" dirty="0">
            <a:solidFill>
              <a:schemeClr val="tx1">
                <a:lumMod val="65000"/>
                <a:lumOff val="35000"/>
              </a:schemeClr>
            </a:solidFill>
            <a:latin typeface="Calibri" panose="020F0502020204030204" pitchFamily="34" charset="0"/>
            <a:cs typeface="Calibri" panose="020F0502020204030204" pitchFamily="34" charset="0"/>
          </a:endParaRPr>
        </a:p>
      </dsp:txBody>
      <dsp:txXfrm>
        <a:off x="1639" y="0"/>
        <a:ext cx="3995610" cy="1409700"/>
      </dsp:txXfrm>
    </dsp:sp>
    <dsp:sp modelId="{0395BB67-B1A7-48D9-ACEF-BCB708B3C609}">
      <dsp:nvSpPr>
        <dsp:cNvPr id="0" name=""/>
        <dsp:cNvSpPr/>
      </dsp:nvSpPr>
      <dsp:spPr>
        <a:xfrm>
          <a:off x="282859" y="1190473"/>
          <a:ext cx="3433169" cy="1258656"/>
        </a:xfrm>
        <a:prstGeom prst="roundRect">
          <a:avLst>
            <a:gd name="adj" fmla="val 10000"/>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CA" sz="1300" kern="1200" dirty="0" smtClean="0">
              <a:solidFill>
                <a:schemeClr val="tx1">
                  <a:lumMod val="65000"/>
                  <a:lumOff val="35000"/>
                </a:schemeClr>
              </a:solidFill>
              <a:latin typeface="Calibri" panose="020F0502020204030204" pitchFamily="34" charset="0"/>
              <a:cs typeface="Calibri" panose="020F0502020204030204" pitchFamily="34" charset="0"/>
            </a:rPr>
            <a:t>Within 24 hours of receipt of Non-Compliance Letter, the service agency shall return the CAT to the ministry to address non-compliances rated HIGH.  Action plans shall also include whether the service agency will complete corrective action within 10 business days or if the agency anticipates any issues with meeting the timelines.  </a:t>
          </a:r>
          <a:endParaRPr lang="en-CA" sz="1300" kern="1200" dirty="0">
            <a:solidFill>
              <a:schemeClr val="tx1">
                <a:lumMod val="65000"/>
                <a:lumOff val="35000"/>
              </a:schemeClr>
            </a:solidFill>
            <a:latin typeface="Calibri" panose="020F0502020204030204" pitchFamily="34" charset="0"/>
            <a:cs typeface="Calibri" panose="020F0502020204030204" pitchFamily="34" charset="0"/>
          </a:endParaRPr>
        </a:p>
      </dsp:txBody>
      <dsp:txXfrm>
        <a:off x="319724" y="1227338"/>
        <a:ext cx="3359439" cy="1184926"/>
      </dsp:txXfrm>
    </dsp:sp>
    <dsp:sp modelId="{F0883255-F78D-4CEE-859E-9F4022A17055}">
      <dsp:nvSpPr>
        <dsp:cNvPr id="0" name=""/>
        <dsp:cNvSpPr/>
      </dsp:nvSpPr>
      <dsp:spPr>
        <a:xfrm>
          <a:off x="282859" y="2952982"/>
          <a:ext cx="3433169" cy="1510033"/>
        </a:xfrm>
        <a:prstGeom prst="roundRect">
          <a:avLst>
            <a:gd name="adj" fmla="val 10000"/>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CA" sz="1300" kern="1200" dirty="0" smtClean="0">
              <a:solidFill>
                <a:schemeClr val="tx1">
                  <a:lumMod val="65000"/>
                  <a:lumOff val="35000"/>
                </a:schemeClr>
              </a:solidFill>
              <a:latin typeface="Calibri" panose="020F0502020204030204" pitchFamily="34" charset="0"/>
              <a:cs typeface="Calibri" panose="020F0502020204030204" pitchFamily="34" charset="0"/>
            </a:rPr>
            <a:t>Within 10 business days, the service agency shall submit a copy of the CAT to the Ministry describing the completion of corrective action.</a:t>
          </a:r>
          <a:endParaRPr lang="en-CA" sz="1300" kern="1200" dirty="0">
            <a:solidFill>
              <a:schemeClr val="tx1">
                <a:lumMod val="65000"/>
                <a:lumOff val="35000"/>
              </a:schemeClr>
            </a:solidFill>
            <a:latin typeface="Calibri" panose="020F0502020204030204" pitchFamily="34" charset="0"/>
            <a:cs typeface="Calibri" panose="020F0502020204030204" pitchFamily="34" charset="0"/>
          </a:endParaRPr>
        </a:p>
      </dsp:txBody>
      <dsp:txXfrm>
        <a:off x="327086" y="2997209"/>
        <a:ext cx="3344715" cy="1421579"/>
      </dsp:txXfrm>
    </dsp:sp>
    <dsp:sp modelId="{CCE9FFB1-017F-4CE1-893A-CF5B27612BE6}">
      <dsp:nvSpPr>
        <dsp:cNvPr id="0" name=""/>
        <dsp:cNvSpPr/>
      </dsp:nvSpPr>
      <dsp:spPr>
        <a:xfrm>
          <a:off x="4422079" y="0"/>
          <a:ext cx="3958281" cy="4699000"/>
        </a:xfrm>
        <a:prstGeom prst="roundRect">
          <a:avLst>
            <a:gd name="adj" fmla="val 10000"/>
          </a:avLst>
        </a:prstGeom>
        <a:solidFill>
          <a:schemeClr val="lt1"/>
        </a:solidFill>
        <a:ln w="25400" cap="flat" cmpd="sng" algn="ctr">
          <a:solidFill>
            <a:schemeClr val="bg1"/>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dirty="0" smtClean="0">
              <a:solidFill>
                <a:schemeClr val="tx1">
                  <a:lumMod val="65000"/>
                  <a:lumOff val="35000"/>
                </a:schemeClr>
              </a:solidFill>
              <a:latin typeface="Calibri" panose="020F0502020204030204" pitchFamily="34" charset="0"/>
              <a:cs typeface="Calibri" panose="020F0502020204030204" pitchFamily="34" charset="0"/>
            </a:rPr>
            <a:t>LOW TO MODERATE</a:t>
          </a:r>
          <a:endParaRPr lang="en-CA" sz="1800" kern="1200" dirty="0">
            <a:solidFill>
              <a:schemeClr val="tx1">
                <a:lumMod val="65000"/>
                <a:lumOff val="35000"/>
              </a:schemeClr>
            </a:solidFill>
            <a:latin typeface="Calibri" panose="020F0502020204030204" pitchFamily="34" charset="0"/>
            <a:cs typeface="Calibri" panose="020F0502020204030204" pitchFamily="34" charset="0"/>
          </a:endParaRPr>
        </a:p>
      </dsp:txBody>
      <dsp:txXfrm>
        <a:off x="4422079" y="0"/>
        <a:ext cx="3958281" cy="1409700"/>
      </dsp:txXfrm>
    </dsp:sp>
    <dsp:sp modelId="{3BF9816F-C21E-4409-A572-CD576BD0D2FB}">
      <dsp:nvSpPr>
        <dsp:cNvPr id="0" name=""/>
        <dsp:cNvSpPr/>
      </dsp:nvSpPr>
      <dsp:spPr>
        <a:xfrm>
          <a:off x="4781134" y="1041396"/>
          <a:ext cx="3189781" cy="1304959"/>
        </a:xfrm>
        <a:prstGeom prst="roundRect">
          <a:avLst>
            <a:gd name="adj" fmla="val 10000"/>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CA" sz="1300" kern="1200" dirty="0" smtClean="0">
              <a:solidFill>
                <a:schemeClr val="tx1">
                  <a:lumMod val="65000"/>
                  <a:lumOff val="35000"/>
                </a:schemeClr>
              </a:solidFill>
              <a:latin typeface="Calibri" panose="020F0502020204030204" pitchFamily="34" charset="0"/>
              <a:cs typeface="Calibri" panose="020F0502020204030204" pitchFamily="34" charset="0"/>
            </a:rPr>
            <a:t>Within 10 business days, the service agency shall submit a copy of the CAT to the Ministry describing the completion of corrective action.</a:t>
          </a:r>
          <a:endParaRPr lang="en-CA" sz="1300" kern="1200" dirty="0">
            <a:solidFill>
              <a:schemeClr val="tx1">
                <a:lumMod val="65000"/>
                <a:lumOff val="35000"/>
              </a:schemeClr>
            </a:solidFill>
            <a:latin typeface="Calibri" panose="020F0502020204030204" pitchFamily="34" charset="0"/>
            <a:cs typeface="Calibri" panose="020F0502020204030204" pitchFamily="34" charset="0"/>
          </a:endParaRPr>
        </a:p>
      </dsp:txBody>
      <dsp:txXfrm>
        <a:off x="4819355" y="1079617"/>
        <a:ext cx="3113339" cy="1228517"/>
      </dsp:txXfrm>
    </dsp:sp>
    <dsp:sp modelId="{A5CD91A9-C252-4892-871F-3D18C9DEF3E5}">
      <dsp:nvSpPr>
        <dsp:cNvPr id="0" name=""/>
        <dsp:cNvSpPr/>
      </dsp:nvSpPr>
      <dsp:spPr>
        <a:xfrm>
          <a:off x="5061952" y="2717801"/>
          <a:ext cx="2677719" cy="1547237"/>
        </a:xfrm>
        <a:prstGeom prst="roundRect">
          <a:avLst>
            <a:gd name="adj" fmla="val 10000"/>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CA" sz="1300" kern="1200" dirty="0" smtClean="0">
              <a:solidFill>
                <a:schemeClr val="tx1">
                  <a:lumMod val="65000"/>
                  <a:lumOff val="35000"/>
                </a:schemeClr>
              </a:solidFill>
              <a:latin typeface="Calibri" panose="020F0502020204030204" pitchFamily="34" charset="0"/>
              <a:cs typeface="Calibri" panose="020F0502020204030204" pitchFamily="34" charset="0"/>
            </a:rPr>
            <a:t>Within 30 business days of receipt of the Post Inspection Follow Up for Outstanding Low to Moderate Requirement Letter, the service agency shall submit a copy of the CAT to the Ministry describing completion of corrective action.</a:t>
          </a:r>
          <a:endParaRPr lang="en-CA" sz="1300" kern="1200" dirty="0">
            <a:solidFill>
              <a:schemeClr val="tx1">
                <a:lumMod val="65000"/>
                <a:lumOff val="35000"/>
              </a:schemeClr>
            </a:solidFill>
            <a:latin typeface="Calibri" panose="020F0502020204030204" pitchFamily="34" charset="0"/>
            <a:cs typeface="Calibri" panose="020F0502020204030204" pitchFamily="34" charset="0"/>
          </a:endParaRPr>
        </a:p>
      </dsp:txBody>
      <dsp:txXfrm>
        <a:off x="5107269" y="2763118"/>
        <a:ext cx="2587085" cy="145660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97941" cy="461169"/>
          </a:xfrm>
          <a:prstGeom prst="rect">
            <a:avLst/>
          </a:prstGeom>
        </p:spPr>
        <p:txBody>
          <a:bodyPr vert="horz" lIns="92227" tIns="46114" rIns="92227" bIns="46114" rtlCol="0"/>
          <a:lstStyle>
            <a:lvl1pPr algn="l">
              <a:defRPr sz="1200"/>
            </a:lvl1pPr>
          </a:lstStyle>
          <a:p>
            <a:endParaRPr lang="en-CA"/>
          </a:p>
        </p:txBody>
      </p:sp>
      <p:sp>
        <p:nvSpPr>
          <p:cNvPr id="3" name="Date Placeholder 2"/>
          <p:cNvSpPr>
            <a:spLocks noGrp="1"/>
          </p:cNvSpPr>
          <p:nvPr>
            <p:ph type="dt" idx="1"/>
          </p:nvPr>
        </p:nvSpPr>
        <p:spPr>
          <a:xfrm>
            <a:off x="3918783" y="0"/>
            <a:ext cx="2997941" cy="461169"/>
          </a:xfrm>
          <a:prstGeom prst="rect">
            <a:avLst/>
          </a:prstGeom>
        </p:spPr>
        <p:txBody>
          <a:bodyPr vert="horz" lIns="92227" tIns="46114" rIns="92227" bIns="46114" rtlCol="0"/>
          <a:lstStyle>
            <a:lvl1pPr algn="r">
              <a:defRPr sz="1200"/>
            </a:lvl1pPr>
          </a:lstStyle>
          <a:p>
            <a:fld id="{E1CEFC3E-A9DE-4AE2-8282-1369BDE8868C}" type="datetimeFigureOut">
              <a:rPr lang="en-CA" smtClean="0"/>
              <a:t>17/07/2018</a:t>
            </a:fld>
            <a:endParaRPr lang="en-CA"/>
          </a:p>
        </p:txBody>
      </p:sp>
      <p:sp>
        <p:nvSpPr>
          <p:cNvPr id="4" name="Slide Image Placeholder 3"/>
          <p:cNvSpPr>
            <a:spLocks noGrp="1" noRot="1" noChangeAspect="1"/>
          </p:cNvSpPr>
          <p:nvPr>
            <p:ph type="sldImg" idx="2"/>
          </p:nvPr>
        </p:nvSpPr>
        <p:spPr>
          <a:xfrm>
            <a:off x="1154113" y="692150"/>
            <a:ext cx="4610100" cy="3457575"/>
          </a:xfrm>
          <a:prstGeom prst="rect">
            <a:avLst/>
          </a:prstGeom>
          <a:noFill/>
          <a:ln w="12700">
            <a:solidFill>
              <a:prstClr val="black"/>
            </a:solidFill>
          </a:ln>
        </p:spPr>
        <p:txBody>
          <a:bodyPr vert="horz" lIns="92227" tIns="46114" rIns="92227" bIns="46114" rtlCol="0" anchor="ctr"/>
          <a:lstStyle/>
          <a:p>
            <a:endParaRPr lang="en-CA"/>
          </a:p>
        </p:txBody>
      </p:sp>
      <p:sp>
        <p:nvSpPr>
          <p:cNvPr id="5" name="Notes Placeholder 4"/>
          <p:cNvSpPr>
            <a:spLocks noGrp="1"/>
          </p:cNvSpPr>
          <p:nvPr>
            <p:ph type="body" sz="quarter" idx="3"/>
          </p:nvPr>
        </p:nvSpPr>
        <p:spPr>
          <a:xfrm>
            <a:off x="691833" y="4381103"/>
            <a:ext cx="5534660" cy="4150519"/>
          </a:xfrm>
          <a:prstGeom prst="rect">
            <a:avLst/>
          </a:prstGeom>
        </p:spPr>
        <p:txBody>
          <a:bodyPr vert="horz" lIns="92227" tIns="46114" rIns="92227" bIns="46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760606"/>
            <a:ext cx="2997941" cy="461169"/>
          </a:xfrm>
          <a:prstGeom prst="rect">
            <a:avLst/>
          </a:prstGeom>
        </p:spPr>
        <p:txBody>
          <a:bodyPr vert="horz" lIns="92227" tIns="46114" rIns="92227" bIns="46114" rtlCol="0" anchor="b"/>
          <a:lstStyle>
            <a:lvl1pPr algn="l">
              <a:defRPr sz="1200"/>
            </a:lvl1pPr>
          </a:lstStyle>
          <a:p>
            <a:endParaRPr lang="en-CA"/>
          </a:p>
        </p:txBody>
      </p:sp>
      <p:sp>
        <p:nvSpPr>
          <p:cNvPr id="7" name="Slide Number Placeholder 6"/>
          <p:cNvSpPr>
            <a:spLocks noGrp="1"/>
          </p:cNvSpPr>
          <p:nvPr>
            <p:ph type="sldNum" sz="quarter" idx="5"/>
          </p:nvPr>
        </p:nvSpPr>
        <p:spPr>
          <a:xfrm>
            <a:off x="3918783" y="8760606"/>
            <a:ext cx="2997941" cy="461169"/>
          </a:xfrm>
          <a:prstGeom prst="rect">
            <a:avLst/>
          </a:prstGeom>
        </p:spPr>
        <p:txBody>
          <a:bodyPr vert="horz" lIns="92227" tIns="46114" rIns="92227" bIns="46114" rtlCol="0" anchor="b"/>
          <a:lstStyle>
            <a:lvl1pPr algn="r">
              <a:defRPr sz="1200"/>
            </a:lvl1pPr>
          </a:lstStyle>
          <a:p>
            <a:fld id="{5BB23B61-BC8F-44FC-AEAA-9A969C2E26C2}" type="slidenum">
              <a:rPr lang="en-CA" smtClean="0"/>
              <a:t>‹#›</a:t>
            </a:fld>
            <a:endParaRPr lang="en-CA"/>
          </a:p>
        </p:txBody>
      </p:sp>
    </p:spTree>
    <p:extLst>
      <p:ext uri="{BB962C8B-B14F-4D97-AF65-F5344CB8AC3E}">
        <p14:creationId xmlns:p14="http://schemas.microsoft.com/office/powerpoint/2010/main" val="3704626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1152525"/>
            <a:ext cx="4149725" cy="3113088"/>
          </a:xfrm>
        </p:spPr>
      </p:sp>
      <p:sp>
        <p:nvSpPr>
          <p:cNvPr id="3" name="Notes Placeholder 2"/>
          <p:cNvSpPr>
            <a:spLocks noGrp="1"/>
          </p:cNvSpPr>
          <p:nvPr>
            <p:ph type="body" idx="1"/>
          </p:nvPr>
        </p:nvSpPr>
        <p:spPr/>
        <p:txBody>
          <a:bodyPr/>
          <a:lstStyle/>
          <a:p>
            <a:pPr>
              <a:spcAft>
                <a:spcPts val="606"/>
              </a:spcAft>
              <a:defRPr/>
            </a:pPr>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solidFill>
                  <a:prstClr val="black"/>
                </a:solidFill>
              </a:rPr>
              <a:pPr/>
              <a:t>3</a:t>
            </a:fld>
            <a:endParaRPr lang="en-CA">
              <a:solidFill>
                <a:prstClr val="black"/>
              </a:solidFill>
            </a:endParaRPr>
          </a:p>
        </p:txBody>
      </p:sp>
    </p:spTree>
    <p:extLst>
      <p:ext uri="{BB962C8B-B14F-4D97-AF65-F5344CB8AC3E}">
        <p14:creationId xmlns:p14="http://schemas.microsoft.com/office/powerpoint/2010/main" val="1996349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t>4</a:t>
            </a:fld>
            <a:endParaRPr lang="en-CA"/>
          </a:p>
        </p:txBody>
      </p:sp>
    </p:spTree>
    <p:extLst>
      <p:ext uri="{BB962C8B-B14F-4D97-AF65-F5344CB8AC3E}">
        <p14:creationId xmlns:p14="http://schemas.microsoft.com/office/powerpoint/2010/main" val="2809815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For Employment Support, is</a:t>
            </a:r>
            <a:r>
              <a:rPr lang="en-CA" baseline="0" dirty="0" smtClean="0"/>
              <a:t> a site visit required?</a:t>
            </a:r>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t>6</a:t>
            </a:fld>
            <a:endParaRPr lang="en-CA"/>
          </a:p>
        </p:txBody>
      </p:sp>
    </p:spTree>
    <p:extLst>
      <p:ext uri="{BB962C8B-B14F-4D97-AF65-F5344CB8AC3E}">
        <p14:creationId xmlns:p14="http://schemas.microsoft.com/office/powerpoint/2010/main" val="60517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95"/>
              </a:spcAft>
              <a:defRPr/>
            </a:pPr>
            <a:endParaRPr lang="en-CA" dirty="0"/>
          </a:p>
        </p:txBody>
      </p:sp>
      <p:sp>
        <p:nvSpPr>
          <p:cNvPr id="4" name="Slide Number Placeholder 3"/>
          <p:cNvSpPr>
            <a:spLocks noGrp="1"/>
          </p:cNvSpPr>
          <p:nvPr>
            <p:ph type="sldNum" sz="quarter" idx="10"/>
          </p:nvPr>
        </p:nvSpPr>
        <p:spPr/>
        <p:txBody>
          <a:bodyPr/>
          <a:lstStyle/>
          <a:p>
            <a:fld id="{C1DCBE13-0A9D-483B-B512-2A0BCA110BB3}" type="slidenum">
              <a:rPr lang="en-CA" smtClean="0">
                <a:solidFill>
                  <a:prstClr val="black"/>
                </a:solidFill>
              </a:rPr>
              <a:pPr/>
              <a:t>7</a:t>
            </a:fld>
            <a:endParaRPr lang="en-CA">
              <a:solidFill>
                <a:prstClr val="black"/>
              </a:solidFill>
            </a:endParaRPr>
          </a:p>
        </p:txBody>
      </p:sp>
    </p:spTree>
    <p:extLst>
      <p:ext uri="{BB962C8B-B14F-4D97-AF65-F5344CB8AC3E}">
        <p14:creationId xmlns:p14="http://schemas.microsoft.com/office/powerpoint/2010/main" val="309621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t>10</a:t>
            </a:fld>
            <a:endParaRPr lang="en-CA"/>
          </a:p>
        </p:txBody>
      </p:sp>
    </p:spTree>
    <p:extLst>
      <p:ext uri="{BB962C8B-B14F-4D97-AF65-F5344CB8AC3E}">
        <p14:creationId xmlns:p14="http://schemas.microsoft.com/office/powerpoint/2010/main" val="863997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t>11</a:t>
            </a:fld>
            <a:endParaRPr lang="en-CA"/>
          </a:p>
        </p:txBody>
      </p:sp>
    </p:spTree>
    <p:extLst>
      <p:ext uri="{BB962C8B-B14F-4D97-AF65-F5344CB8AC3E}">
        <p14:creationId xmlns:p14="http://schemas.microsoft.com/office/powerpoint/2010/main" val="863997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t>18</a:t>
            </a:fld>
            <a:endParaRPr lang="en-CA"/>
          </a:p>
        </p:txBody>
      </p:sp>
    </p:spTree>
    <p:extLst>
      <p:ext uri="{BB962C8B-B14F-4D97-AF65-F5344CB8AC3E}">
        <p14:creationId xmlns:p14="http://schemas.microsoft.com/office/powerpoint/2010/main" val="2884202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t>21</a:t>
            </a:fld>
            <a:endParaRPr lang="en-CA"/>
          </a:p>
        </p:txBody>
      </p:sp>
    </p:spTree>
    <p:extLst>
      <p:ext uri="{BB962C8B-B14F-4D97-AF65-F5344CB8AC3E}">
        <p14:creationId xmlns:p14="http://schemas.microsoft.com/office/powerpoint/2010/main" val="628022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BB23B61-BC8F-44FC-AEAA-9A969C2E26C2}" type="slidenum">
              <a:rPr lang="en-CA" smtClean="0"/>
              <a:t>26</a:t>
            </a:fld>
            <a:endParaRPr lang="en-CA"/>
          </a:p>
        </p:txBody>
      </p:sp>
    </p:spTree>
    <p:extLst>
      <p:ext uri="{BB962C8B-B14F-4D97-AF65-F5344CB8AC3E}">
        <p14:creationId xmlns:p14="http://schemas.microsoft.com/office/powerpoint/2010/main" val="22430406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 y="6557114"/>
            <a:ext cx="8458201" cy="45719"/>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228600"/>
            <a:ext cx="2960724" cy="1060881"/>
          </a:xfrm>
          <a:prstGeom prst="rect">
            <a:avLst/>
          </a:prstGeom>
        </p:spPr>
      </p:pic>
    </p:spTree>
    <p:extLst>
      <p:ext uri="{BB962C8B-B14F-4D97-AF65-F5344CB8AC3E}">
        <p14:creationId xmlns:p14="http://schemas.microsoft.com/office/powerpoint/2010/main" val="2529323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marL="342900" indent="-342900">
              <a:buClr>
                <a:schemeClr val="accent6">
                  <a:lumMod val="75000"/>
                </a:schemeClr>
              </a:buClr>
              <a:buFont typeface="Wingdings" panose="05000000000000000000" pitchFamily="2" charset="2"/>
              <a:buChar cha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CA" smtClean="0"/>
              <a:t>Draft Confidential</a:t>
            </a:r>
            <a:endParaRPr lang="en-CA"/>
          </a:p>
        </p:txBody>
      </p:sp>
      <p:sp>
        <p:nvSpPr>
          <p:cNvPr id="7" name="Slide Number Placeholder 6"/>
          <p:cNvSpPr>
            <a:spLocks noGrp="1"/>
          </p:cNvSpPr>
          <p:nvPr>
            <p:ph type="sldNum" sz="quarter" idx="12"/>
          </p:nvPr>
        </p:nvSpPr>
        <p:spPr/>
        <p:txBody>
          <a:bodyPr/>
          <a:lstStyle/>
          <a:p>
            <a:fld id="{53BC4A81-272D-4B6C-9094-3AE27DC0A8E0}" type="slidenum">
              <a:rPr lang="en-CA" smtClean="0"/>
              <a:t>‹#›</a:t>
            </a:fld>
            <a:endParaRPr lang="en-CA"/>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557043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652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CA" smtClean="0"/>
              <a:t>Draft Confidential</a:t>
            </a:r>
            <a:endParaRPr lang="en-CA"/>
          </a:p>
        </p:txBody>
      </p:sp>
      <p:sp>
        <p:nvSpPr>
          <p:cNvPr id="7" name="Slide Number Placeholder 6"/>
          <p:cNvSpPr>
            <a:spLocks noGrp="1"/>
          </p:cNvSpPr>
          <p:nvPr>
            <p:ph type="sldNum" sz="quarter" idx="12"/>
          </p:nvPr>
        </p:nvSpPr>
        <p:spPr/>
        <p:txBody>
          <a:bodyPr/>
          <a:lstStyle/>
          <a:p>
            <a:fld id="{53BC4A81-272D-4B6C-9094-3AE27DC0A8E0}" type="slidenum">
              <a:rPr lang="en-CA" smtClean="0"/>
              <a:t>‹#›</a:t>
            </a:fld>
            <a:endParaRPr lang="en-CA"/>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1232571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76200"/>
            <a:ext cx="8229600" cy="1143000"/>
          </a:xfrm>
        </p:spPr>
        <p:txBody>
          <a:bodyPr>
            <a:normAutofit/>
          </a:bodyPr>
          <a:lstStyle>
            <a:lvl1pPr algn="l">
              <a:defRPr sz="2800"/>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1905000"/>
            <a:ext cx="8229600" cy="4221163"/>
          </a:xfrm>
        </p:spPr>
        <p:txBody>
          <a:bodyPr vert="eaVert"/>
          <a:lstStyle>
            <a:lvl1pPr marL="342900" indent="-342900">
              <a:buClr>
                <a:schemeClr val="accent6">
                  <a:lumMod val="75000"/>
                </a:schemeClr>
              </a:buClr>
              <a:buFont typeface="Wingdings" panose="05000000000000000000" pitchFamily="2" charset="2"/>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smtClean="0"/>
              <a:t>Draft Confidential</a:t>
            </a:r>
            <a:endParaRPr lang="en-CA"/>
          </a:p>
        </p:txBody>
      </p:sp>
      <p:sp>
        <p:nvSpPr>
          <p:cNvPr id="6" name="Slide Number Placeholder 5"/>
          <p:cNvSpPr>
            <a:spLocks noGrp="1"/>
          </p:cNvSpPr>
          <p:nvPr>
            <p:ph type="sldNum" sz="quarter" idx="12"/>
          </p:nvPr>
        </p:nvSpPr>
        <p:spPr/>
        <p:txBody>
          <a:bodyPr/>
          <a:lstStyle/>
          <a:p>
            <a:fld id="{53BC4A81-272D-4B6C-9094-3AE27DC0A8E0}" type="slidenum">
              <a:rPr lang="en-CA" smtClean="0"/>
              <a:t>‹#›</a:t>
            </a:fld>
            <a:endParaRPr lang="en-CA"/>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712137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685800"/>
            <a:ext cx="6019800" cy="5440363"/>
          </a:xfrm>
        </p:spPr>
        <p:txBody>
          <a:bodyPr vert="eaVert"/>
          <a:lstStyle>
            <a:lvl1pPr marL="342900" indent="-342900">
              <a:buClr>
                <a:schemeClr val="accent6">
                  <a:lumMod val="75000"/>
                </a:schemeClr>
              </a:buClr>
              <a:buFont typeface="Wingdings" panose="05000000000000000000" pitchFamily="2" charset="2"/>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smtClean="0"/>
              <a:t>Draft Confidential</a:t>
            </a:r>
            <a:endParaRPr lang="en-CA"/>
          </a:p>
        </p:txBody>
      </p:sp>
      <p:sp>
        <p:nvSpPr>
          <p:cNvPr id="6" name="Slide Number Placeholder 5"/>
          <p:cNvSpPr>
            <a:spLocks noGrp="1"/>
          </p:cNvSpPr>
          <p:nvPr>
            <p:ph type="sldNum" sz="quarter" idx="12"/>
          </p:nvPr>
        </p:nvSpPr>
        <p:spPr/>
        <p:txBody>
          <a:bodyPr/>
          <a:lstStyle/>
          <a:p>
            <a:fld id="{53BC4A81-272D-4B6C-9094-3AE27DC0A8E0}" type="slidenum">
              <a:rPr lang="en-CA" smtClean="0"/>
              <a:t>‹#›</a:t>
            </a:fld>
            <a:endParaRPr lang="en-CA"/>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395180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 y="6557114"/>
            <a:ext cx="8458201" cy="45719"/>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228600"/>
            <a:ext cx="2960724" cy="1060881"/>
          </a:xfrm>
          <a:prstGeom prst="rect">
            <a:avLst/>
          </a:prstGeom>
        </p:spPr>
      </p:pic>
    </p:spTree>
    <p:extLst>
      <p:ext uri="{BB962C8B-B14F-4D97-AF65-F5344CB8AC3E}">
        <p14:creationId xmlns:p14="http://schemas.microsoft.com/office/powerpoint/2010/main" val="3708969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3806" y="83457"/>
            <a:ext cx="8183880" cy="1143000"/>
          </a:xfrm>
        </p:spPr>
        <p:txBody>
          <a:bodyPr>
            <a:normAutofit/>
          </a:bodyPr>
          <a:lstStyle>
            <a:lvl1pPr algn="l">
              <a:defRPr sz="2800"/>
            </a:lvl1pPr>
          </a:lstStyle>
          <a:p>
            <a:r>
              <a:rPr lang="en-US" dirty="0" smtClean="0"/>
              <a:t>Click to edit Master title style</a:t>
            </a:r>
            <a:endParaRPr lang="en-CA" dirty="0"/>
          </a:p>
        </p:txBody>
      </p:sp>
      <p:sp>
        <p:nvSpPr>
          <p:cNvPr id="5" name="Footer Placeholder 4"/>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sp>
        <p:nvSpPr>
          <p:cNvPr id="7" name="Content Placeholder 2"/>
          <p:cNvSpPr>
            <a:spLocks noGrp="1"/>
          </p:cNvSpPr>
          <p:nvPr>
            <p:ph idx="13"/>
          </p:nvPr>
        </p:nvSpPr>
        <p:spPr>
          <a:xfrm>
            <a:off x="502920" y="1600200"/>
            <a:ext cx="8183880" cy="4221163"/>
          </a:xfrm>
        </p:spPr>
        <p:txBody>
          <a:bodyPr/>
          <a:lstStyle>
            <a:lvl1pPr marL="342900" indent="-342900">
              <a:buClr>
                <a:schemeClr val="accent6">
                  <a:lumMod val="75000"/>
                </a:schemeClr>
              </a:buClr>
              <a:buFont typeface="Wingdings" panose="05000000000000000000" pitchFamily="2" charset="2"/>
              <a:buChar char="§"/>
              <a:defRPr/>
            </a:lvl1pPr>
          </a:lstStyle>
          <a:p>
            <a:pPr lvl="0"/>
            <a:r>
              <a:rPr lang="en-US" dirty="0" smtClean="0"/>
              <a:t>Click to edit Master text styles</a:t>
            </a: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
        <p:nvSpPr>
          <p:cNvPr id="4" name="Date Placeholder 3"/>
          <p:cNvSpPr>
            <a:spLocks noGrp="1"/>
          </p:cNvSpPr>
          <p:nvPr>
            <p:ph type="dt" sz="half" idx="10"/>
          </p:nvPr>
        </p:nvSpPr>
        <p:spPr/>
        <p:txBody>
          <a:bodyPr/>
          <a:lstStyle/>
          <a:p>
            <a:fld id="{2DA64F51-6F60-4F20-8861-66FDBE933A32}" type="datetime1">
              <a:rPr lang="en-CA" smtClean="0">
                <a:solidFill>
                  <a:prstClr val="black"/>
                </a:solidFill>
              </a:rPr>
              <a:pPr/>
              <a:t>17/07/2018</a:t>
            </a:fld>
            <a:endParaRPr lang="en-CA">
              <a:solidFill>
                <a:prstClr val="black"/>
              </a:solidFill>
            </a:endParaRPr>
          </a:p>
        </p:txBody>
      </p:sp>
    </p:spTree>
    <p:extLst>
      <p:ext uri="{BB962C8B-B14F-4D97-AF65-F5344CB8AC3E}">
        <p14:creationId xmlns:p14="http://schemas.microsoft.com/office/powerpoint/2010/main" val="42317476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75C1E5-8D42-4718-B731-6C4909EB7EF4}" type="datetime1">
              <a:rPr lang="en-CA" smtClean="0">
                <a:solidFill>
                  <a:prstClr val="black"/>
                </a:solidFill>
              </a:rPr>
              <a:pPr/>
              <a:t>17/07/2018</a:t>
            </a:fld>
            <a:endParaRPr lang="en-CA">
              <a:solidFill>
                <a:prstClr val="black"/>
              </a:solidFill>
            </a:endParaRPr>
          </a:p>
        </p:txBody>
      </p:sp>
      <p:sp>
        <p:nvSpPr>
          <p:cNvPr id="5" name="Footer Placeholder 4"/>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79460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marL="342900" indent="-342900">
              <a:buClr>
                <a:schemeClr val="accent6">
                  <a:lumMod val="75000"/>
                </a:schemeClr>
              </a:buClr>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marL="342900" indent="-342900">
              <a:buClr>
                <a:schemeClr val="accent6">
                  <a:lumMod val="75000"/>
                </a:schemeClr>
              </a:buClr>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Date Placeholder 4"/>
          <p:cNvSpPr>
            <a:spLocks noGrp="1"/>
          </p:cNvSpPr>
          <p:nvPr>
            <p:ph type="dt" sz="half" idx="10"/>
          </p:nvPr>
        </p:nvSpPr>
        <p:spPr/>
        <p:txBody>
          <a:bodyPr/>
          <a:lstStyle/>
          <a:p>
            <a:fld id="{8779D703-B089-41DF-9E4E-A07AFD9BF8D6}" type="datetime1">
              <a:rPr lang="en-CA" smtClean="0">
                <a:solidFill>
                  <a:prstClr val="black"/>
                </a:solidFill>
              </a:rPr>
              <a:pPr/>
              <a:t>17/07/2018</a:t>
            </a:fld>
            <a:endParaRPr lang="en-CA">
              <a:solidFill>
                <a:prstClr val="black"/>
              </a:solidFill>
            </a:endParaRPr>
          </a:p>
        </p:txBody>
      </p:sp>
      <p:sp>
        <p:nvSpPr>
          <p:cNvPr id="6" name="Footer Placeholder 5"/>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389340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lvl1pPr>
              <a:defRPr/>
            </a:lvl1pPr>
          </a:lstStyle>
          <a:p>
            <a:r>
              <a:rPr lang="en-US" smtClean="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chemeClr val="accent6">
                  <a:lumMod val="75000"/>
                </a:schemeClr>
              </a:buClr>
              <a:buFont typeface="Wingdings" panose="05000000000000000000"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chemeClr val="accent6">
                  <a:lumMod val="75000"/>
                </a:schemeClr>
              </a:buClr>
              <a:buFont typeface="Wingdings" panose="05000000000000000000"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7" name="Date Placeholder 6"/>
          <p:cNvSpPr>
            <a:spLocks noGrp="1"/>
          </p:cNvSpPr>
          <p:nvPr>
            <p:ph type="dt" sz="half" idx="10"/>
          </p:nvPr>
        </p:nvSpPr>
        <p:spPr/>
        <p:txBody>
          <a:bodyPr/>
          <a:lstStyle/>
          <a:p>
            <a:fld id="{2C35E9BE-9919-4047-AC47-A3C6821BB259}" type="datetime1">
              <a:rPr lang="en-CA" smtClean="0">
                <a:solidFill>
                  <a:prstClr val="black"/>
                </a:solidFill>
              </a:rPr>
              <a:pPr/>
              <a:t>17/07/2018</a:t>
            </a:fld>
            <a:endParaRPr lang="en-CA">
              <a:solidFill>
                <a:prstClr val="black"/>
              </a:solidFill>
            </a:endParaRPr>
          </a:p>
        </p:txBody>
      </p:sp>
      <p:sp>
        <p:nvSpPr>
          <p:cNvPr id="8" name="Footer Placeholder 7"/>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10"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848790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9693" y="82973"/>
            <a:ext cx="8229600" cy="1143000"/>
          </a:xfrm>
        </p:spPr>
        <p:txBody>
          <a:bodyPr/>
          <a:lstStyle>
            <a:lvl1pPr algn="l">
              <a:defRPr sz="2800"/>
            </a:lvl1pPr>
          </a:lstStyle>
          <a:p>
            <a:r>
              <a:rPr lang="en-US" dirty="0" smtClean="0"/>
              <a:t>Click to edit Master title style</a:t>
            </a:r>
            <a:endParaRPr lang="en-CA" dirty="0"/>
          </a:p>
        </p:txBody>
      </p:sp>
      <p:sp>
        <p:nvSpPr>
          <p:cNvPr id="3" name="Date Placeholder 2"/>
          <p:cNvSpPr>
            <a:spLocks noGrp="1"/>
          </p:cNvSpPr>
          <p:nvPr>
            <p:ph type="dt" sz="half" idx="10"/>
          </p:nvPr>
        </p:nvSpPr>
        <p:spPr/>
        <p:txBody>
          <a:bodyPr/>
          <a:lstStyle/>
          <a:p>
            <a:fld id="{886785E9-DA44-46CC-8498-9BAEC0A20573}" type="datetime1">
              <a:rPr lang="en-CA" smtClean="0">
                <a:solidFill>
                  <a:prstClr val="black"/>
                </a:solidFill>
              </a:rPr>
              <a:pPr/>
              <a:t>17/07/2018</a:t>
            </a:fld>
            <a:endParaRPr lang="en-CA">
              <a:solidFill>
                <a:prstClr val="black"/>
              </a:solidFill>
            </a:endParaRPr>
          </a:p>
        </p:txBody>
      </p:sp>
      <p:sp>
        <p:nvSpPr>
          <p:cNvPr id="4" name="Footer Placeholder 3"/>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6"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1428423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83457"/>
            <a:ext cx="7783286" cy="1143000"/>
          </a:xfrm>
        </p:spPr>
        <p:txBody>
          <a:bodyPr>
            <a:normAutofit/>
          </a:bodyPr>
          <a:lstStyle>
            <a:lvl1pPr algn="l">
              <a:defRPr sz="2800"/>
            </a:lvl1pPr>
          </a:lstStyle>
          <a:p>
            <a:r>
              <a:rPr lang="en-US" dirty="0" smtClean="0"/>
              <a:t>Click to edit Master title style</a:t>
            </a:r>
            <a:endParaRPr lang="en-CA" dirty="0"/>
          </a:p>
        </p:txBody>
      </p:sp>
      <p:sp>
        <p:nvSpPr>
          <p:cNvPr id="5" name="Footer Placeholder 4"/>
          <p:cNvSpPr>
            <a:spLocks noGrp="1"/>
          </p:cNvSpPr>
          <p:nvPr>
            <p:ph type="ftr" sz="quarter" idx="11"/>
          </p:nvPr>
        </p:nvSpPr>
        <p:spPr/>
        <p:txBody>
          <a:bodyPr/>
          <a:lstStyle/>
          <a:p>
            <a:r>
              <a:rPr lang="en-CA" smtClean="0"/>
              <a:t>Draft Confidential</a:t>
            </a:r>
            <a:endParaRPr lang="en-CA"/>
          </a:p>
        </p:txBody>
      </p:sp>
      <p:sp>
        <p:nvSpPr>
          <p:cNvPr id="6" name="Slide Number Placeholder 5"/>
          <p:cNvSpPr>
            <a:spLocks noGrp="1"/>
          </p:cNvSpPr>
          <p:nvPr>
            <p:ph type="sldNum" sz="quarter" idx="12"/>
          </p:nvPr>
        </p:nvSpPr>
        <p:spPr/>
        <p:txBody>
          <a:bodyPr/>
          <a:lstStyle/>
          <a:p>
            <a:fld id="{53BC4A81-272D-4B6C-9094-3AE27DC0A8E0}" type="slidenum">
              <a:rPr lang="en-CA" smtClean="0"/>
              <a:t>‹#›</a:t>
            </a:fld>
            <a:endParaRPr lang="en-CA"/>
          </a:p>
        </p:txBody>
      </p:sp>
      <p:sp>
        <p:nvSpPr>
          <p:cNvPr id="7" name="Content Placeholder 2"/>
          <p:cNvSpPr>
            <a:spLocks noGrp="1"/>
          </p:cNvSpPr>
          <p:nvPr>
            <p:ph idx="13"/>
          </p:nvPr>
        </p:nvSpPr>
        <p:spPr>
          <a:xfrm>
            <a:off x="502920" y="1600200"/>
            <a:ext cx="8183880" cy="4221163"/>
          </a:xfrm>
        </p:spPr>
        <p:txBody>
          <a:bodyPr/>
          <a:lstStyle>
            <a:lvl1pPr marL="342900" indent="-342900">
              <a:buClr>
                <a:schemeClr val="accent6">
                  <a:lumMod val="75000"/>
                </a:schemeClr>
              </a:buClr>
              <a:buFont typeface="Wingdings" panose="05000000000000000000" pitchFamily="2" charset="2"/>
              <a:buChar char="§"/>
              <a:defRPr/>
            </a:lvl1pPr>
          </a:lstStyle>
          <a:p>
            <a:pPr lvl="0"/>
            <a:r>
              <a:rPr lang="en-US" dirty="0" smtClean="0"/>
              <a:t>Click to edit Master text styles</a:t>
            </a: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
        <p:nvSpPr>
          <p:cNvPr id="4" name="Date Placeholder 3"/>
          <p:cNvSpPr>
            <a:spLocks noGrp="1"/>
          </p:cNvSpPr>
          <p:nvPr>
            <p:ph type="dt" sz="half" idx="10"/>
          </p:nvPr>
        </p:nvSpPr>
        <p:spPr/>
        <p:txBody>
          <a:bodyPr/>
          <a:lstStyle/>
          <a:p>
            <a:endParaRPr lang="en-CA"/>
          </a:p>
        </p:txBody>
      </p:sp>
    </p:spTree>
    <p:extLst>
      <p:ext uri="{BB962C8B-B14F-4D97-AF65-F5344CB8AC3E}">
        <p14:creationId xmlns:p14="http://schemas.microsoft.com/office/powerpoint/2010/main" val="375554811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6CD1DB-928D-45B4-8D05-C45DA12DA608}" type="datetime1">
              <a:rPr lang="en-CA" smtClean="0">
                <a:solidFill>
                  <a:prstClr val="black"/>
                </a:solidFill>
              </a:rPr>
              <a:pPr/>
              <a:t>17/07/2018</a:t>
            </a:fld>
            <a:endParaRPr lang="en-CA">
              <a:solidFill>
                <a:prstClr val="black"/>
              </a:solidFill>
            </a:endParaRPr>
          </a:p>
        </p:txBody>
      </p:sp>
      <p:sp>
        <p:nvSpPr>
          <p:cNvPr id="3" name="Footer Placeholder 2"/>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5"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7391489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marL="342900" indent="-342900">
              <a:buClr>
                <a:schemeClr val="accent6">
                  <a:lumMod val="75000"/>
                </a:schemeClr>
              </a:buClr>
              <a:buFont typeface="Wingdings" panose="05000000000000000000" pitchFamily="2" charset="2"/>
              <a:buChar cha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2F5067-F9FD-4E55-A8BA-EAFFCC7CAFBB}" type="datetime1">
              <a:rPr lang="en-CA" smtClean="0">
                <a:solidFill>
                  <a:prstClr val="black"/>
                </a:solidFill>
              </a:rPr>
              <a:pPr/>
              <a:t>17/07/2018</a:t>
            </a:fld>
            <a:endParaRPr lang="en-CA">
              <a:solidFill>
                <a:prstClr val="black"/>
              </a:solidFill>
            </a:endParaRPr>
          </a:p>
        </p:txBody>
      </p:sp>
      <p:sp>
        <p:nvSpPr>
          <p:cNvPr id="6" name="Footer Placeholder 5"/>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570919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652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A5C694-D34B-4F5E-B2FD-24677617E781}" type="datetime1">
              <a:rPr lang="en-CA" smtClean="0">
                <a:solidFill>
                  <a:prstClr val="black"/>
                </a:solidFill>
              </a:rPr>
              <a:pPr/>
              <a:t>17/07/2018</a:t>
            </a:fld>
            <a:endParaRPr lang="en-CA">
              <a:solidFill>
                <a:prstClr val="black"/>
              </a:solidFill>
            </a:endParaRPr>
          </a:p>
        </p:txBody>
      </p:sp>
      <p:sp>
        <p:nvSpPr>
          <p:cNvPr id="6" name="Footer Placeholder 5"/>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588264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76200"/>
            <a:ext cx="8229600" cy="1143000"/>
          </a:xfrm>
        </p:spPr>
        <p:txBody>
          <a:bodyPr>
            <a:normAutofit/>
          </a:bodyPr>
          <a:lstStyle>
            <a:lvl1pPr algn="l">
              <a:defRPr sz="2800"/>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1905000"/>
            <a:ext cx="8229600" cy="4221163"/>
          </a:xfrm>
        </p:spPr>
        <p:txBody>
          <a:bodyPr vert="eaVert"/>
          <a:lstStyle>
            <a:lvl1pPr marL="342900" indent="-342900">
              <a:buClr>
                <a:schemeClr val="accent6">
                  <a:lumMod val="75000"/>
                </a:schemeClr>
              </a:buClr>
              <a:buFont typeface="Wingdings" panose="05000000000000000000" pitchFamily="2" charset="2"/>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p>
            <a:fld id="{396067C9-260E-46D6-B1B4-57D5D08FB279}" type="datetime1">
              <a:rPr lang="en-CA" smtClean="0">
                <a:solidFill>
                  <a:prstClr val="black"/>
                </a:solidFill>
              </a:rPr>
              <a:pPr/>
              <a:t>17/07/2018</a:t>
            </a:fld>
            <a:endParaRPr lang="en-CA">
              <a:solidFill>
                <a:prstClr val="black"/>
              </a:solidFill>
            </a:endParaRPr>
          </a:p>
        </p:txBody>
      </p:sp>
      <p:sp>
        <p:nvSpPr>
          <p:cNvPr id="5" name="Footer Placeholder 4"/>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9954603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685800"/>
            <a:ext cx="6019800" cy="5440363"/>
          </a:xfrm>
        </p:spPr>
        <p:txBody>
          <a:bodyPr vert="eaVert"/>
          <a:lstStyle>
            <a:lvl1pPr marL="342900" indent="-342900">
              <a:buClr>
                <a:schemeClr val="accent6">
                  <a:lumMod val="75000"/>
                </a:schemeClr>
              </a:buClr>
              <a:buFont typeface="Wingdings" panose="05000000000000000000" pitchFamily="2" charset="2"/>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p>
            <a:fld id="{B9BB55C1-0F5A-417D-B07C-46405DBB68BD}" type="datetime1">
              <a:rPr lang="en-CA" smtClean="0">
                <a:solidFill>
                  <a:prstClr val="black"/>
                </a:solidFill>
              </a:rPr>
              <a:pPr/>
              <a:t>17/07/2018</a:t>
            </a:fld>
            <a:endParaRPr lang="en-CA">
              <a:solidFill>
                <a:prstClr val="black"/>
              </a:solidFill>
            </a:endParaRPr>
          </a:p>
        </p:txBody>
      </p:sp>
      <p:sp>
        <p:nvSpPr>
          <p:cNvPr id="5" name="Footer Placeholder 4"/>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2163513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 y="6557114"/>
            <a:ext cx="8458201" cy="45719"/>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228600"/>
            <a:ext cx="2960724" cy="1060881"/>
          </a:xfrm>
          <a:prstGeom prst="rect">
            <a:avLst/>
          </a:prstGeom>
        </p:spPr>
      </p:pic>
    </p:spTree>
    <p:extLst>
      <p:ext uri="{BB962C8B-B14F-4D97-AF65-F5344CB8AC3E}">
        <p14:creationId xmlns:p14="http://schemas.microsoft.com/office/powerpoint/2010/main" val="14985296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83457"/>
            <a:ext cx="7783286" cy="1143000"/>
          </a:xfrm>
        </p:spPr>
        <p:txBody>
          <a:bodyPr>
            <a:normAutofit/>
          </a:bodyPr>
          <a:lstStyle>
            <a:lvl1pPr algn="l">
              <a:defRPr sz="2800"/>
            </a:lvl1pPr>
          </a:lstStyle>
          <a:p>
            <a:r>
              <a:rPr lang="en-US" dirty="0" smtClean="0"/>
              <a:t>Click to edit Master title style</a:t>
            </a:r>
            <a:endParaRPr lang="en-CA" dirty="0"/>
          </a:p>
        </p:txBody>
      </p:sp>
      <p:sp>
        <p:nvSpPr>
          <p:cNvPr id="5" name="Footer Placeholder 4"/>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sp>
        <p:nvSpPr>
          <p:cNvPr id="7" name="Content Placeholder 2"/>
          <p:cNvSpPr>
            <a:spLocks noGrp="1"/>
          </p:cNvSpPr>
          <p:nvPr>
            <p:ph idx="13"/>
          </p:nvPr>
        </p:nvSpPr>
        <p:spPr>
          <a:xfrm>
            <a:off x="502920" y="1600200"/>
            <a:ext cx="8183880" cy="4221163"/>
          </a:xfrm>
        </p:spPr>
        <p:txBody>
          <a:bodyPr/>
          <a:lstStyle>
            <a:lvl1pPr marL="342900" indent="-342900">
              <a:buClr>
                <a:schemeClr val="accent6">
                  <a:lumMod val="75000"/>
                </a:schemeClr>
              </a:buClr>
              <a:buFont typeface="Wingdings" panose="05000000000000000000" pitchFamily="2" charset="2"/>
              <a:buChar char="§"/>
              <a:defRPr/>
            </a:lvl1pPr>
          </a:lstStyle>
          <a:p>
            <a:pPr lvl="0"/>
            <a:r>
              <a:rPr lang="en-US" dirty="0" smtClean="0"/>
              <a:t>Click to edit Master text styles</a:t>
            </a: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
        <p:nvSpPr>
          <p:cNvPr id="4" name="Date Placeholder 3"/>
          <p:cNvSpPr>
            <a:spLocks noGrp="1"/>
          </p:cNvSpPr>
          <p:nvPr>
            <p:ph type="dt" sz="half" idx="10"/>
          </p:nvPr>
        </p:nvSpPr>
        <p:spPr/>
        <p:txBody>
          <a:bodyPr/>
          <a:lstStyle/>
          <a:p>
            <a:fld id="{E4DDDDEC-18C5-4540-8500-5C5B53339033}" type="datetime1">
              <a:rPr lang="en-CA" smtClean="0">
                <a:solidFill>
                  <a:prstClr val="black"/>
                </a:solidFill>
              </a:rPr>
              <a:pPr/>
              <a:t>17/07/2018</a:t>
            </a:fld>
            <a:endParaRPr lang="en-CA">
              <a:solidFill>
                <a:prstClr val="black"/>
              </a:solidFill>
            </a:endParaRPr>
          </a:p>
        </p:txBody>
      </p:sp>
    </p:spTree>
    <p:extLst>
      <p:ext uri="{BB962C8B-B14F-4D97-AF65-F5344CB8AC3E}">
        <p14:creationId xmlns:p14="http://schemas.microsoft.com/office/powerpoint/2010/main" val="195888257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DE7E7A-1F88-4DAF-A6BD-D2391C21190E}" type="datetime1">
              <a:rPr lang="en-CA" smtClean="0">
                <a:solidFill>
                  <a:prstClr val="black"/>
                </a:solidFill>
              </a:rPr>
              <a:pPr/>
              <a:t>17/07/2018</a:t>
            </a:fld>
            <a:endParaRPr lang="en-CA">
              <a:solidFill>
                <a:prstClr val="black"/>
              </a:solidFill>
            </a:endParaRPr>
          </a:p>
        </p:txBody>
      </p:sp>
      <p:sp>
        <p:nvSpPr>
          <p:cNvPr id="5" name="Footer Placeholder 4"/>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41998291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marL="342900" indent="-342900">
              <a:buClr>
                <a:schemeClr val="accent6">
                  <a:lumMod val="75000"/>
                </a:schemeClr>
              </a:buClr>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marL="342900" indent="-342900">
              <a:buClr>
                <a:schemeClr val="accent6">
                  <a:lumMod val="75000"/>
                </a:schemeClr>
              </a:buClr>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Date Placeholder 4"/>
          <p:cNvSpPr>
            <a:spLocks noGrp="1"/>
          </p:cNvSpPr>
          <p:nvPr>
            <p:ph type="dt" sz="half" idx="10"/>
          </p:nvPr>
        </p:nvSpPr>
        <p:spPr/>
        <p:txBody>
          <a:bodyPr/>
          <a:lstStyle/>
          <a:p>
            <a:fld id="{E0B06FEE-FA5B-4B04-BD2B-2196FE54A27E}" type="datetime1">
              <a:rPr lang="en-CA" smtClean="0">
                <a:solidFill>
                  <a:prstClr val="black"/>
                </a:solidFill>
              </a:rPr>
              <a:pPr/>
              <a:t>17/07/2018</a:t>
            </a:fld>
            <a:endParaRPr lang="en-CA">
              <a:solidFill>
                <a:prstClr val="black"/>
              </a:solidFill>
            </a:endParaRPr>
          </a:p>
        </p:txBody>
      </p:sp>
      <p:sp>
        <p:nvSpPr>
          <p:cNvPr id="6" name="Footer Placeholder 5"/>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37759050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lvl1pPr>
              <a:defRPr/>
            </a:lvl1pPr>
          </a:lstStyle>
          <a:p>
            <a:r>
              <a:rPr lang="en-US" smtClean="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chemeClr val="accent6">
                  <a:lumMod val="75000"/>
                </a:schemeClr>
              </a:buClr>
              <a:buFont typeface="Wingdings" panose="05000000000000000000"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chemeClr val="accent6">
                  <a:lumMod val="75000"/>
                </a:schemeClr>
              </a:buClr>
              <a:buFont typeface="Wingdings" panose="05000000000000000000"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7" name="Date Placeholder 6"/>
          <p:cNvSpPr>
            <a:spLocks noGrp="1"/>
          </p:cNvSpPr>
          <p:nvPr>
            <p:ph type="dt" sz="half" idx="10"/>
          </p:nvPr>
        </p:nvSpPr>
        <p:spPr/>
        <p:txBody>
          <a:bodyPr/>
          <a:lstStyle/>
          <a:p>
            <a:fld id="{4A4C7E95-204B-40B1-86E8-737F29E7E507}" type="datetime1">
              <a:rPr lang="en-CA" smtClean="0">
                <a:solidFill>
                  <a:prstClr val="black"/>
                </a:solidFill>
              </a:rPr>
              <a:pPr/>
              <a:t>17/07/2018</a:t>
            </a:fld>
            <a:endParaRPr lang="en-CA">
              <a:solidFill>
                <a:prstClr val="black"/>
              </a:solidFill>
            </a:endParaRPr>
          </a:p>
        </p:txBody>
      </p:sp>
      <p:sp>
        <p:nvSpPr>
          <p:cNvPr id="8" name="Footer Placeholder 7"/>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10"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1222633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smtClean="0"/>
              <a:t>Draft Confidential</a:t>
            </a:r>
            <a:endParaRPr lang="en-CA"/>
          </a:p>
        </p:txBody>
      </p:sp>
      <p:sp>
        <p:nvSpPr>
          <p:cNvPr id="6" name="Slide Number Placeholder 5"/>
          <p:cNvSpPr>
            <a:spLocks noGrp="1"/>
          </p:cNvSpPr>
          <p:nvPr>
            <p:ph type="sldNum" sz="quarter" idx="12"/>
          </p:nvPr>
        </p:nvSpPr>
        <p:spPr/>
        <p:txBody>
          <a:bodyPr/>
          <a:lstStyle/>
          <a:p>
            <a:fld id="{53BC4A81-272D-4B6C-9094-3AE27DC0A8E0}" type="slidenum">
              <a:rPr lang="en-CA" smtClean="0"/>
              <a:t>‹#›</a:t>
            </a:fld>
            <a:endParaRPr lang="en-CA"/>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32135235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399" y="82973"/>
            <a:ext cx="7824893" cy="11430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1800" b="1" baseline="0">
                <a:latin typeface="Arial" pitchFamily="34" charset="0"/>
              </a:defRPr>
            </a:lvl1pPr>
          </a:lstStyle>
          <a:p>
            <a:r>
              <a:rPr lang="en-CA" b="1" dirty="0" smtClean="0">
                <a:latin typeface="Arial" panose="020B0604020202020204" pitchFamily="34" charset="0"/>
                <a:cs typeface="Arial" panose="020B0604020202020204" pitchFamily="34" charset="0"/>
              </a:rPr>
              <a:t>Compliance </a:t>
            </a:r>
            <a:br>
              <a:rPr lang="en-CA" b="1" dirty="0" smtClean="0">
                <a:latin typeface="Arial" panose="020B0604020202020204" pitchFamily="34" charset="0"/>
                <a:cs typeface="Arial" panose="020B0604020202020204" pitchFamily="34" charset="0"/>
              </a:rPr>
            </a:br>
            <a:r>
              <a:rPr lang="en-CA" b="1" dirty="0" smtClean="0">
                <a:latin typeface="Arial" panose="020B0604020202020204" pitchFamily="34" charset="0"/>
                <a:cs typeface="Arial" panose="020B0604020202020204" pitchFamily="34" charset="0"/>
              </a:rPr>
              <a:t>Assistance</a:t>
            </a:r>
            <a:br>
              <a:rPr lang="en-CA" b="1" dirty="0" smtClean="0">
                <a:latin typeface="Arial" panose="020B0604020202020204" pitchFamily="34" charset="0"/>
                <a:cs typeface="Arial" panose="020B0604020202020204" pitchFamily="34" charset="0"/>
              </a:rPr>
            </a:br>
            <a:r>
              <a:rPr lang="en-US" dirty="0" smtClean="0"/>
              <a:t>Click to edit Master title style</a:t>
            </a:r>
            <a:endParaRPr lang="en-CA" dirty="0"/>
          </a:p>
        </p:txBody>
      </p:sp>
      <p:sp>
        <p:nvSpPr>
          <p:cNvPr id="3" name="Date Placeholder 2"/>
          <p:cNvSpPr>
            <a:spLocks noGrp="1"/>
          </p:cNvSpPr>
          <p:nvPr>
            <p:ph type="dt" sz="half" idx="10"/>
          </p:nvPr>
        </p:nvSpPr>
        <p:spPr/>
        <p:txBody>
          <a:bodyPr/>
          <a:lstStyle/>
          <a:p>
            <a:fld id="{9729ECE7-2791-496E-A447-B2CA4DA4BDC8}" type="datetime1">
              <a:rPr lang="en-CA" smtClean="0">
                <a:solidFill>
                  <a:prstClr val="black"/>
                </a:solidFill>
              </a:rPr>
              <a:pPr/>
              <a:t>17/07/2018</a:t>
            </a:fld>
            <a:endParaRPr lang="en-CA">
              <a:solidFill>
                <a:prstClr val="black"/>
              </a:solidFill>
            </a:endParaRPr>
          </a:p>
        </p:txBody>
      </p:sp>
      <p:sp>
        <p:nvSpPr>
          <p:cNvPr id="4" name="Footer Placeholder 3"/>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6"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1711956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6E89F94D-8EE3-43D8-8E46-649502C3A006}" type="datetime1">
              <a:rPr lang="en-CA" smtClean="0">
                <a:solidFill>
                  <a:prstClr val="black"/>
                </a:solidFill>
              </a:rPr>
              <a:pPr/>
              <a:t>17/07/2018</a:t>
            </a:fld>
            <a:endParaRPr lang="en-CA" dirty="0">
              <a:solidFill>
                <a:prstClr val="black"/>
              </a:solidFill>
            </a:endParaRPr>
          </a:p>
        </p:txBody>
      </p:sp>
      <p:sp>
        <p:nvSpPr>
          <p:cNvPr id="4" name="Footer Placeholder 3"/>
          <p:cNvSpPr>
            <a:spLocks noGrp="1"/>
          </p:cNvSpPr>
          <p:nvPr>
            <p:ph type="ftr" sz="quarter" idx="11"/>
          </p:nvPr>
        </p:nvSpPr>
        <p:spPr/>
        <p:txBody>
          <a:bodyPr/>
          <a:lstStyle/>
          <a:p>
            <a:r>
              <a:rPr lang="en-CA" smtClean="0">
                <a:solidFill>
                  <a:prstClr val="black">
                    <a:tint val="75000"/>
                  </a:prstClr>
                </a:solidFill>
              </a:rPr>
              <a:t>DRAFT</a:t>
            </a:r>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675720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Date Placeholder 2"/>
          <p:cNvSpPr>
            <a:spLocks noGrp="1"/>
          </p:cNvSpPr>
          <p:nvPr>
            <p:ph type="dt" sz="half" idx="10"/>
          </p:nvPr>
        </p:nvSpPr>
        <p:spPr/>
        <p:txBody>
          <a:bodyPr/>
          <a:lstStyle/>
          <a:p>
            <a:fld id="{F9E62D64-ABF4-4BC6-828E-9BCB2755BEE7}" type="datetime1">
              <a:rPr lang="en-CA" smtClean="0">
                <a:solidFill>
                  <a:prstClr val="black"/>
                </a:solidFill>
              </a:rPr>
              <a:pPr/>
              <a:t>17/07/2018</a:t>
            </a:fld>
            <a:endParaRPr lang="en-CA" dirty="0">
              <a:solidFill>
                <a:prstClr val="black"/>
              </a:solidFill>
            </a:endParaRPr>
          </a:p>
        </p:txBody>
      </p:sp>
      <p:sp>
        <p:nvSpPr>
          <p:cNvPr id="4" name="Footer Placeholder 3"/>
          <p:cNvSpPr>
            <a:spLocks noGrp="1"/>
          </p:cNvSpPr>
          <p:nvPr>
            <p:ph type="ftr" sz="quarter" idx="11"/>
          </p:nvPr>
        </p:nvSpPr>
        <p:spPr/>
        <p:txBody>
          <a:bodyPr/>
          <a:lstStyle/>
          <a:p>
            <a:r>
              <a:rPr lang="en-CA" smtClean="0">
                <a:solidFill>
                  <a:prstClr val="black">
                    <a:tint val="75000"/>
                  </a:prstClr>
                </a:solidFill>
              </a:rPr>
              <a:t>DRAFT</a:t>
            </a:r>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2649603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1614-FEED-40A2-940B-A2FC06F74332}" type="datetime1">
              <a:rPr lang="en-CA" smtClean="0">
                <a:solidFill>
                  <a:prstClr val="black"/>
                </a:solidFill>
              </a:rPr>
              <a:pPr/>
              <a:t>17/07/2018</a:t>
            </a:fld>
            <a:endParaRPr lang="en-CA">
              <a:solidFill>
                <a:prstClr val="black"/>
              </a:solidFill>
            </a:endParaRPr>
          </a:p>
        </p:txBody>
      </p:sp>
      <p:sp>
        <p:nvSpPr>
          <p:cNvPr id="3" name="Footer Placeholder 2"/>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5"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7522779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marL="342900" indent="-342900">
              <a:buClr>
                <a:schemeClr val="accent6">
                  <a:lumMod val="75000"/>
                </a:schemeClr>
              </a:buClr>
              <a:buFont typeface="Wingdings" panose="05000000000000000000" pitchFamily="2" charset="2"/>
              <a:buChar cha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7C25AA-D40D-474D-9387-07D0D87D3241}" type="datetime1">
              <a:rPr lang="en-CA" smtClean="0">
                <a:solidFill>
                  <a:prstClr val="black"/>
                </a:solidFill>
              </a:rPr>
              <a:pPr/>
              <a:t>17/07/2018</a:t>
            </a:fld>
            <a:endParaRPr lang="en-CA">
              <a:solidFill>
                <a:prstClr val="black"/>
              </a:solidFill>
            </a:endParaRPr>
          </a:p>
        </p:txBody>
      </p:sp>
      <p:sp>
        <p:nvSpPr>
          <p:cNvPr id="6" name="Footer Placeholder 5"/>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2090688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652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76F668-FACA-4E3F-9158-BDFA6963570A}" type="datetime1">
              <a:rPr lang="en-CA" smtClean="0">
                <a:solidFill>
                  <a:prstClr val="black"/>
                </a:solidFill>
              </a:rPr>
              <a:pPr/>
              <a:t>17/07/2018</a:t>
            </a:fld>
            <a:endParaRPr lang="en-CA">
              <a:solidFill>
                <a:prstClr val="black"/>
              </a:solidFill>
            </a:endParaRPr>
          </a:p>
        </p:txBody>
      </p:sp>
      <p:sp>
        <p:nvSpPr>
          <p:cNvPr id="6" name="Footer Placeholder 5"/>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5906383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76200"/>
            <a:ext cx="8229600" cy="1143000"/>
          </a:xfrm>
        </p:spPr>
        <p:txBody>
          <a:bodyPr>
            <a:normAutofit/>
          </a:bodyPr>
          <a:lstStyle>
            <a:lvl1pPr algn="l">
              <a:defRPr sz="2800"/>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1905000"/>
            <a:ext cx="8229600" cy="4221163"/>
          </a:xfrm>
        </p:spPr>
        <p:txBody>
          <a:bodyPr vert="eaVert"/>
          <a:lstStyle>
            <a:lvl1pPr marL="342900" indent="-342900">
              <a:buClr>
                <a:schemeClr val="accent6">
                  <a:lumMod val="75000"/>
                </a:schemeClr>
              </a:buClr>
              <a:buFont typeface="Wingdings" panose="05000000000000000000" pitchFamily="2" charset="2"/>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p>
            <a:fld id="{BCC96460-FC2F-4DAD-A5F2-790FBA59DEEA}" type="datetime1">
              <a:rPr lang="en-CA" smtClean="0">
                <a:solidFill>
                  <a:prstClr val="black"/>
                </a:solidFill>
              </a:rPr>
              <a:pPr/>
              <a:t>17/07/2018</a:t>
            </a:fld>
            <a:endParaRPr lang="en-CA">
              <a:solidFill>
                <a:prstClr val="black"/>
              </a:solidFill>
            </a:endParaRPr>
          </a:p>
        </p:txBody>
      </p:sp>
      <p:sp>
        <p:nvSpPr>
          <p:cNvPr id="5" name="Footer Placeholder 4"/>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5152909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685800"/>
            <a:ext cx="6019800" cy="5440363"/>
          </a:xfrm>
        </p:spPr>
        <p:txBody>
          <a:bodyPr vert="eaVert"/>
          <a:lstStyle>
            <a:lvl1pPr marL="342900" indent="-342900">
              <a:buClr>
                <a:schemeClr val="accent6">
                  <a:lumMod val="75000"/>
                </a:schemeClr>
              </a:buClr>
              <a:buFont typeface="Wingdings" panose="05000000000000000000" pitchFamily="2" charset="2"/>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p>
            <a:fld id="{02C6C1DF-0107-418D-9FE4-019D6AB81AD5}" type="datetime1">
              <a:rPr lang="en-CA" smtClean="0">
                <a:solidFill>
                  <a:prstClr val="black"/>
                </a:solidFill>
              </a:rPr>
              <a:pPr/>
              <a:t>17/07/2018</a:t>
            </a:fld>
            <a:endParaRPr lang="en-CA">
              <a:solidFill>
                <a:prstClr val="black"/>
              </a:solidFill>
            </a:endParaRPr>
          </a:p>
        </p:txBody>
      </p:sp>
      <p:sp>
        <p:nvSpPr>
          <p:cNvPr id="5" name="Footer Placeholder 4"/>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6633508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 y="6557114"/>
            <a:ext cx="8458201" cy="45719"/>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228600"/>
            <a:ext cx="2960724" cy="1060881"/>
          </a:xfrm>
          <a:prstGeom prst="rect">
            <a:avLst/>
          </a:prstGeom>
        </p:spPr>
      </p:pic>
    </p:spTree>
    <p:extLst>
      <p:ext uri="{BB962C8B-B14F-4D97-AF65-F5344CB8AC3E}">
        <p14:creationId xmlns:p14="http://schemas.microsoft.com/office/powerpoint/2010/main" val="14670936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83457"/>
            <a:ext cx="7783286" cy="1143000"/>
          </a:xfrm>
        </p:spPr>
        <p:txBody>
          <a:bodyPr>
            <a:normAutofit/>
          </a:bodyPr>
          <a:lstStyle>
            <a:lvl1pPr algn="l">
              <a:defRPr sz="2800"/>
            </a:lvl1pPr>
          </a:lstStyle>
          <a:p>
            <a:r>
              <a:rPr lang="en-US" dirty="0" smtClean="0"/>
              <a:t>Click to edit Master title style</a:t>
            </a:r>
            <a:endParaRPr lang="en-CA" dirty="0"/>
          </a:p>
        </p:txBody>
      </p:sp>
      <p:sp>
        <p:nvSpPr>
          <p:cNvPr id="5" name="Footer Placeholder 4"/>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sp>
        <p:nvSpPr>
          <p:cNvPr id="7" name="Content Placeholder 2"/>
          <p:cNvSpPr>
            <a:spLocks noGrp="1"/>
          </p:cNvSpPr>
          <p:nvPr>
            <p:ph idx="13"/>
          </p:nvPr>
        </p:nvSpPr>
        <p:spPr>
          <a:xfrm>
            <a:off x="502920" y="1600200"/>
            <a:ext cx="8183880" cy="4221163"/>
          </a:xfrm>
        </p:spPr>
        <p:txBody>
          <a:bodyPr/>
          <a:lstStyle>
            <a:lvl1pPr marL="342900" indent="-342900">
              <a:buClr>
                <a:schemeClr val="accent6">
                  <a:lumMod val="75000"/>
                </a:schemeClr>
              </a:buClr>
              <a:buFont typeface="Wingdings" panose="05000000000000000000" pitchFamily="2" charset="2"/>
              <a:buChar char="§"/>
              <a:defRPr/>
            </a:lvl1pPr>
          </a:lstStyle>
          <a:p>
            <a:pPr lvl="0"/>
            <a:r>
              <a:rPr lang="en-US" dirty="0" smtClean="0"/>
              <a:t>Click to edit Master text styles</a:t>
            </a: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
        <p:nvSpPr>
          <p:cNvPr id="4" name="Date Placeholder 3"/>
          <p:cNvSpPr>
            <a:spLocks noGrp="1"/>
          </p:cNvSpPr>
          <p:nvPr>
            <p:ph type="dt" sz="half" idx="10"/>
          </p:nvPr>
        </p:nvSpPr>
        <p:spPr/>
        <p:txBody>
          <a:bodyPr/>
          <a:lstStyle/>
          <a:p>
            <a:fld id="{E4DDDDEC-18C5-4540-8500-5C5B53339033}" type="datetime1">
              <a:rPr lang="en-CA" smtClean="0">
                <a:solidFill>
                  <a:prstClr val="black"/>
                </a:solidFill>
              </a:rPr>
              <a:pPr/>
              <a:t>17/07/2018</a:t>
            </a:fld>
            <a:endParaRPr lang="en-CA">
              <a:solidFill>
                <a:prstClr val="black"/>
              </a:solidFill>
            </a:endParaRPr>
          </a:p>
        </p:txBody>
      </p:sp>
    </p:spTree>
    <p:extLst>
      <p:ext uri="{BB962C8B-B14F-4D97-AF65-F5344CB8AC3E}">
        <p14:creationId xmlns:p14="http://schemas.microsoft.com/office/powerpoint/2010/main" val="39066668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marL="342900" indent="-342900">
              <a:buClr>
                <a:schemeClr val="accent6">
                  <a:lumMod val="75000"/>
                </a:schemeClr>
              </a:buClr>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marL="342900" indent="-342900">
              <a:buClr>
                <a:schemeClr val="accent6">
                  <a:lumMod val="75000"/>
                </a:schemeClr>
              </a:buClr>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CA" smtClean="0"/>
              <a:t>Draft Confidential</a:t>
            </a:r>
            <a:endParaRPr lang="en-CA"/>
          </a:p>
        </p:txBody>
      </p:sp>
      <p:sp>
        <p:nvSpPr>
          <p:cNvPr id="7" name="Slide Number Placeholder 6"/>
          <p:cNvSpPr>
            <a:spLocks noGrp="1"/>
          </p:cNvSpPr>
          <p:nvPr>
            <p:ph type="sldNum" sz="quarter" idx="12"/>
          </p:nvPr>
        </p:nvSpPr>
        <p:spPr/>
        <p:txBody>
          <a:bodyPr/>
          <a:lstStyle/>
          <a:p>
            <a:fld id="{53BC4A81-272D-4B6C-9094-3AE27DC0A8E0}" type="slidenum">
              <a:rPr lang="en-CA" smtClean="0"/>
              <a:t>‹#›</a:t>
            </a:fld>
            <a:endParaRPr lang="en-CA"/>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9822856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DE7E7A-1F88-4DAF-A6BD-D2391C21190E}" type="datetime1">
              <a:rPr lang="en-CA" smtClean="0">
                <a:solidFill>
                  <a:prstClr val="black"/>
                </a:solidFill>
              </a:rPr>
              <a:pPr/>
              <a:t>17/07/2018</a:t>
            </a:fld>
            <a:endParaRPr lang="en-CA">
              <a:solidFill>
                <a:prstClr val="black"/>
              </a:solidFill>
            </a:endParaRPr>
          </a:p>
        </p:txBody>
      </p:sp>
      <p:sp>
        <p:nvSpPr>
          <p:cNvPr id="5" name="Footer Placeholder 4"/>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1578173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marL="342900" indent="-342900">
              <a:buClr>
                <a:schemeClr val="accent6">
                  <a:lumMod val="75000"/>
                </a:schemeClr>
              </a:buClr>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marL="342900" indent="-342900">
              <a:buClr>
                <a:schemeClr val="accent6">
                  <a:lumMod val="75000"/>
                </a:schemeClr>
              </a:buClr>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Date Placeholder 4"/>
          <p:cNvSpPr>
            <a:spLocks noGrp="1"/>
          </p:cNvSpPr>
          <p:nvPr>
            <p:ph type="dt" sz="half" idx="10"/>
          </p:nvPr>
        </p:nvSpPr>
        <p:spPr/>
        <p:txBody>
          <a:bodyPr/>
          <a:lstStyle/>
          <a:p>
            <a:fld id="{E0B06FEE-FA5B-4B04-BD2B-2196FE54A27E}" type="datetime1">
              <a:rPr lang="en-CA" smtClean="0">
                <a:solidFill>
                  <a:prstClr val="black"/>
                </a:solidFill>
              </a:rPr>
              <a:pPr/>
              <a:t>17/07/2018</a:t>
            </a:fld>
            <a:endParaRPr lang="en-CA">
              <a:solidFill>
                <a:prstClr val="black"/>
              </a:solidFill>
            </a:endParaRPr>
          </a:p>
        </p:txBody>
      </p:sp>
      <p:sp>
        <p:nvSpPr>
          <p:cNvPr id="6" name="Footer Placeholder 5"/>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7275240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lvl1pPr>
              <a:defRPr/>
            </a:lvl1pPr>
          </a:lstStyle>
          <a:p>
            <a:r>
              <a:rPr lang="en-US" smtClean="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chemeClr val="accent6">
                  <a:lumMod val="75000"/>
                </a:schemeClr>
              </a:buClr>
              <a:buFont typeface="Wingdings" panose="05000000000000000000"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chemeClr val="accent6">
                  <a:lumMod val="75000"/>
                </a:schemeClr>
              </a:buClr>
              <a:buFont typeface="Wingdings" panose="05000000000000000000"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7" name="Date Placeholder 6"/>
          <p:cNvSpPr>
            <a:spLocks noGrp="1"/>
          </p:cNvSpPr>
          <p:nvPr>
            <p:ph type="dt" sz="half" idx="10"/>
          </p:nvPr>
        </p:nvSpPr>
        <p:spPr/>
        <p:txBody>
          <a:bodyPr/>
          <a:lstStyle/>
          <a:p>
            <a:fld id="{4A4C7E95-204B-40B1-86E8-737F29E7E507}" type="datetime1">
              <a:rPr lang="en-CA" smtClean="0">
                <a:solidFill>
                  <a:prstClr val="black"/>
                </a:solidFill>
              </a:rPr>
              <a:pPr/>
              <a:t>17/07/2018</a:t>
            </a:fld>
            <a:endParaRPr lang="en-CA">
              <a:solidFill>
                <a:prstClr val="black"/>
              </a:solidFill>
            </a:endParaRPr>
          </a:p>
        </p:txBody>
      </p:sp>
      <p:sp>
        <p:nvSpPr>
          <p:cNvPr id="8" name="Footer Placeholder 7"/>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10"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3615525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399" y="82973"/>
            <a:ext cx="7824893" cy="11430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1800" b="1" baseline="0">
                <a:latin typeface="Arial" pitchFamily="34" charset="0"/>
              </a:defRPr>
            </a:lvl1pPr>
          </a:lstStyle>
          <a:p>
            <a:r>
              <a:rPr lang="en-CA" b="1" dirty="0" smtClean="0">
                <a:latin typeface="Arial" panose="020B0604020202020204" pitchFamily="34" charset="0"/>
                <a:cs typeface="Arial" panose="020B0604020202020204" pitchFamily="34" charset="0"/>
              </a:rPr>
              <a:t>Compliance </a:t>
            </a:r>
            <a:br>
              <a:rPr lang="en-CA" b="1" dirty="0" smtClean="0">
                <a:latin typeface="Arial" panose="020B0604020202020204" pitchFamily="34" charset="0"/>
                <a:cs typeface="Arial" panose="020B0604020202020204" pitchFamily="34" charset="0"/>
              </a:rPr>
            </a:br>
            <a:r>
              <a:rPr lang="en-CA" b="1" dirty="0" smtClean="0">
                <a:latin typeface="Arial" panose="020B0604020202020204" pitchFamily="34" charset="0"/>
                <a:cs typeface="Arial" panose="020B0604020202020204" pitchFamily="34" charset="0"/>
              </a:rPr>
              <a:t>Assistance</a:t>
            </a:r>
            <a:br>
              <a:rPr lang="en-CA" b="1" dirty="0" smtClean="0">
                <a:latin typeface="Arial" panose="020B0604020202020204" pitchFamily="34" charset="0"/>
                <a:cs typeface="Arial" panose="020B0604020202020204" pitchFamily="34" charset="0"/>
              </a:rPr>
            </a:br>
            <a:r>
              <a:rPr lang="en-US" dirty="0" smtClean="0"/>
              <a:t>Click to edit Master title style</a:t>
            </a:r>
            <a:endParaRPr lang="en-CA" dirty="0"/>
          </a:p>
        </p:txBody>
      </p:sp>
      <p:sp>
        <p:nvSpPr>
          <p:cNvPr id="3" name="Date Placeholder 2"/>
          <p:cNvSpPr>
            <a:spLocks noGrp="1"/>
          </p:cNvSpPr>
          <p:nvPr>
            <p:ph type="dt" sz="half" idx="10"/>
          </p:nvPr>
        </p:nvSpPr>
        <p:spPr/>
        <p:txBody>
          <a:bodyPr/>
          <a:lstStyle/>
          <a:p>
            <a:fld id="{9729ECE7-2791-496E-A447-B2CA4DA4BDC8}" type="datetime1">
              <a:rPr lang="en-CA" smtClean="0">
                <a:solidFill>
                  <a:prstClr val="black"/>
                </a:solidFill>
              </a:rPr>
              <a:pPr/>
              <a:t>17/07/2018</a:t>
            </a:fld>
            <a:endParaRPr lang="en-CA">
              <a:solidFill>
                <a:prstClr val="black"/>
              </a:solidFill>
            </a:endParaRPr>
          </a:p>
        </p:txBody>
      </p:sp>
      <p:sp>
        <p:nvSpPr>
          <p:cNvPr id="4" name="Footer Placeholder 3"/>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6"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30652374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6E89F94D-8EE3-43D8-8E46-649502C3A006}" type="datetime1">
              <a:rPr lang="en-CA" smtClean="0">
                <a:solidFill>
                  <a:prstClr val="black"/>
                </a:solidFill>
              </a:rPr>
              <a:pPr/>
              <a:t>17/07/2018</a:t>
            </a:fld>
            <a:endParaRPr lang="en-CA" dirty="0">
              <a:solidFill>
                <a:prstClr val="black"/>
              </a:solidFill>
            </a:endParaRPr>
          </a:p>
        </p:txBody>
      </p:sp>
      <p:sp>
        <p:nvSpPr>
          <p:cNvPr id="4" name="Footer Placeholder 3"/>
          <p:cNvSpPr>
            <a:spLocks noGrp="1"/>
          </p:cNvSpPr>
          <p:nvPr>
            <p:ph type="ftr" sz="quarter" idx="11"/>
          </p:nvPr>
        </p:nvSpPr>
        <p:spPr/>
        <p:txBody>
          <a:bodyPr/>
          <a:lstStyle/>
          <a:p>
            <a:r>
              <a:rPr lang="en-CA" smtClean="0">
                <a:solidFill>
                  <a:prstClr val="black">
                    <a:tint val="75000"/>
                  </a:prstClr>
                </a:solidFill>
              </a:rPr>
              <a:t>DRAFT</a:t>
            </a:r>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4945406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Date Placeholder 2"/>
          <p:cNvSpPr>
            <a:spLocks noGrp="1"/>
          </p:cNvSpPr>
          <p:nvPr>
            <p:ph type="dt" sz="half" idx="10"/>
          </p:nvPr>
        </p:nvSpPr>
        <p:spPr/>
        <p:txBody>
          <a:bodyPr/>
          <a:lstStyle/>
          <a:p>
            <a:fld id="{F9E62D64-ABF4-4BC6-828E-9BCB2755BEE7}" type="datetime1">
              <a:rPr lang="en-CA" smtClean="0">
                <a:solidFill>
                  <a:prstClr val="black"/>
                </a:solidFill>
              </a:rPr>
              <a:pPr/>
              <a:t>17/07/2018</a:t>
            </a:fld>
            <a:endParaRPr lang="en-CA" dirty="0">
              <a:solidFill>
                <a:prstClr val="black"/>
              </a:solidFill>
            </a:endParaRPr>
          </a:p>
        </p:txBody>
      </p:sp>
      <p:sp>
        <p:nvSpPr>
          <p:cNvPr id="4" name="Footer Placeholder 3"/>
          <p:cNvSpPr>
            <a:spLocks noGrp="1"/>
          </p:cNvSpPr>
          <p:nvPr>
            <p:ph type="ftr" sz="quarter" idx="11"/>
          </p:nvPr>
        </p:nvSpPr>
        <p:spPr/>
        <p:txBody>
          <a:bodyPr/>
          <a:lstStyle/>
          <a:p>
            <a:r>
              <a:rPr lang="en-CA" smtClean="0">
                <a:solidFill>
                  <a:prstClr val="black">
                    <a:tint val="75000"/>
                  </a:prstClr>
                </a:solidFill>
              </a:rPr>
              <a:t>DRAFT</a:t>
            </a:r>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3650629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1614-FEED-40A2-940B-A2FC06F74332}" type="datetime1">
              <a:rPr lang="en-CA" smtClean="0">
                <a:solidFill>
                  <a:prstClr val="black"/>
                </a:solidFill>
              </a:rPr>
              <a:pPr/>
              <a:t>17/07/2018</a:t>
            </a:fld>
            <a:endParaRPr lang="en-CA">
              <a:solidFill>
                <a:prstClr val="black"/>
              </a:solidFill>
            </a:endParaRPr>
          </a:p>
        </p:txBody>
      </p:sp>
      <p:sp>
        <p:nvSpPr>
          <p:cNvPr id="3" name="Footer Placeholder 2"/>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5"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41443468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marL="342900" indent="-342900">
              <a:buClr>
                <a:schemeClr val="accent6">
                  <a:lumMod val="75000"/>
                </a:schemeClr>
              </a:buClr>
              <a:buFont typeface="Wingdings" panose="05000000000000000000" pitchFamily="2" charset="2"/>
              <a:buChar cha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7C25AA-D40D-474D-9387-07D0D87D3241}" type="datetime1">
              <a:rPr lang="en-CA" smtClean="0">
                <a:solidFill>
                  <a:prstClr val="black"/>
                </a:solidFill>
              </a:rPr>
              <a:pPr/>
              <a:t>17/07/2018</a:t>
            </a:fld>
            <a:endParaRPr lang="en-CA">
              <a:solidFill>
                <a:prstClr val="black"/>
              </a:solidFill>
            </a:endParaRPr>
          </a:p>
        </p:txBody>
      </p:sp>
      <p:sp>
        <p:nvSpPr>
          <p:cNvPr id="6" name="Footer Placeholder 5"/>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11708366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652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76F668-FACA-4E3F-9158-BDFA6963570A}" type="datetime1">
              <a:rPr lang="en-CA" smtClean="0">
                <a:solidFill>
                  <a:prstClr val="black"/>
                </a:solidFill>
              </a:rPr>
              <a:pPr/>
              <a:t>17/07/2018</a:t>
            </a:fld>
            <a:endParaRPr lang="en-CA">
              <a:solidFill>
                <a:prstClr val="black"/>
              </a:solidFill>
            </a:endParaRPr>
          </a:p>
        </p:txBody>
      </p:sp>
      <p:sp>
        <p:nvSpPr>
          <p:cNvPr id="6" name="Footer Placeholder 5"/>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5953290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76200"/>
            <a:ext cx="8229600" cy="1143000"/>
          </a:xfrm>
        </p:spPr>
        <p:txBody>
          <a:bodyPr>
            <a:normAutofit/>
          </a:bodyPr>
          <a:lstStyle>
            <a:lvl1pPr algn="l">
              <a:defRPr sz="2800"/>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1905000"/>
            <a:ext cx="8229600" cy="4221163"/>
          </a:xfrm>
        </p:spPr>
        <p:txBody>
          <a:bodyPr vert="eaVert"/>
          <a:lstStyle>
            <a:lvl1pPr marL="342900" indent="-342900">
              <a:buClr>
                <a:schemeClr val="accent6">
                  <a:lumMod val="75000"/>
                </a:schemeClr>
              </a:buClr>
              <a:buFont typeface="Wingdings" panose="05000000000000000000" pitchFamily="2" charset="2"/>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p>
            <a:fld id="{BCC96460-FC2F-4DAD-A5F2-790FBA59DEEA}" type="datetime1">
              <a:rPr lang="en-CA" smtClean="0">
                <a:solidFill>
                  <a:prstClr val="black"/>
                </a:solidFill>
              </a:rPr>
              <a:pPr/>
              <a:t>17/07/2018</a:t>
            </a:fld>
            <a:endParaRPr lang="en-CA">
              <a:solidFill>
                <a:prstClr val="black"/>
              </a:solidFill>
            </a:endParaRPr>
          </a:p>
        </p:txBody>
      </p:sp>
      <p:sp>
        <p:nvSpPr>
          <p:cNvPr id="5" name="Footer Placeholder 4"/>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346763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lvl1pPr>
              <a:defRPr/>
            </a:lvl1pPr>
          </a:lstStyle>
          <a:p>
            <a:r>
              <a:rPr lang="en-US" smtClean="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chemeClr val="accent6">
                  <a:lumMod val="75000"/>
                </a:schemeClr>
              </a:buClr>
              <a:buFont typeface="Wingdings" panose="05000000000000000000"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chemeClr val="accent6">
                  <a:lumMod val="75000"/>
                </a:schemeClr>
              </a:buClr>
              <a:buFont typeface="Wingdings" panose="05000000000000000000"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r>
              <a:rPr lang="en-CA" smtClean="0"/>
              <a:t>Draft Confidential</a:t>
            </a:r>
            <a:endParaRPr lang="en-CA"/>
          </a:p>
        </p:txBody>
      </p:sp>
      <p:sp>
        <p:nvSpPr>
          <p:cNvPr id="9" name="Slide Number Placeholder 8"/>
          <p:cNvSpPr>
            <a:spLocks noGrp="1"/>
          </p:cNvSpPr>
          <p:nvPr>
            <p:ph type="sldNum" sz="quarter" idx="12"/>
          </p:nvPr>
        </p:nvSpPr>
        <p:spPr/>
        <p:txBody>
          <a:bodyPr/>
          <a:lstStyle/>
          <a:p>
            <a:fld id="{53BC4A81-272D-4B6C-9094-3AE27DC0A8E0}" type="slidenum">
              <a:rPr lang="en-CA" smtClean="0"/>
              <a:t>‹#›</a:t>
            </a:fld>
            <a:endParaRPr lang="en-CA"/>
          </a:p>
        </p:txBody>
      </p:sp>
      <p:pic>
        <p:nvPicPr>
          <p:cNvPr id="10"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7890439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685800"/>
            <a:ext cx="6019800" cy="5440363"/>
          </a:xfrm>
        </p:spPr>
        <p:txBody>
          <a:bodyPr vert="eaVert"/>
          <a:lstStyle>
            <a:lvl1pPr marL="342900" indent="-342900">
              <a:buClr>
                <a:schemeClr val="accent6">
                  <a:lumMod val="75000"/>
                </a:schemeClr>
              </a:buClr>
              <a:buFont typeface="Wingdings" panose="05000000000000000000" pitchFamily="2" charset="2"/>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p>
            <a:fld id="{02C6C1DF-0107-418D-9FE4-019D6AB81AD5}" type="datetime1">
              <a:rPr lang="en-CA" smtClean="0">
                <a:solidFill>
                  <a:prstClr val="black"/>
                </a:solidFill>
              </a:rPr>
              <a:pPr/>
              <a:t>17/07/2018</a:t>
            </a:fld>
            <a:endParaRPr lang="en-CA">
              <a:solidFill>
                <a:prstClr val="black"/>
              </a:solidFill>
            </a:endParaRPr>
          </a:p>
        </p:txBody>
      </p:sp>
      <p:sp>
        <p:nvSpPr>
          <p:cNvPr id="5" name="Footer Placeholder 4"/>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14525165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 y="6557114"/>
            <a:ext cx="8458201" cy="45719"/>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228600"/>
            <a:ext cx="2960724" cy="1060881"/>
          </a:xfrm>
          <a:prstGeom prst="rect">
            <a:avLst/>
          </a:prstGeom>
        </p:spPr>
      </p:pic>
    </p:spTree>
    <p:extLst>
      <p:ext uri="{BB962C8B-B14F-4D97-AF65-F5344CB8AC3E}">
        <p14:creationId xmlns:p14="http://schemas.microsoft.com/office/powerpoint/2010/main" val="13269505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83457"/>
            <a:ext cx="7783286" cy="1143000"/>
          </a:xfrm>
        </p:spPr>
        <p:txBody>
          <a:bodyPr>
            <a:normAutofit/>
          </a:bodyPr>
          <a:lstStyle>
            <a:lvl1pPr algn="l">
              <a:defRPr sz="2800"/>
            </a:lvl1pPr>
          </a:lstStyle>
          <a:p>
            <a:r>
              <a:rPr lang="en-US" dirty="0" smtClean="0"/>
              <a:t>Click to edit Master title style</a:t>
            </a:r>
            <a:endParaRPr lang="en-CA" dirty="0"/>
          </a:p>
        </p:txBody>
      </p:sp>
      <p:sp>
        <p:nvSpPr>
          <p:cNvPr id="5" name="Footer Placeholder 4"/>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sp>
        <p:nvSpPr>
          <p:cNvPr id="7" name="Content Placeholder 2"/>
          <p:cNvSpPr>
            <a:spLocks noGrp="1"/>
          </p:cNvSpPr>
          <p:nvPr>
            <p:ph idx="13"/>
          </p:nvPr>
        </p:nvSpPr>
        <p:spPr>
          <a:xfrm>
            <a:off x="502920" y="1600200"/>
            <a:ext cx="8183880" cy="4221163"/>
          </a:xfrm>
        </p:spPr>
        <p:txBody>
          <a:bodyPr/>
          <a:lstStyle>
            <a:lvl1pPr marL="342900" indent="-342900">
              <a:buClr>
                <a:schemeClr val="accent6">
                  <a:lumMod val="75000"/>
                </a:schemeClr>
              </a:buClr>
              <a:buFont typeface="Wingdings" panose="05000000000000000000" pitchFamily="2" charset="2"/>
              <a:buChar char="§"/>
              <a:defRPr/>
            </a:lvl1pPr>
          </a:lstStyle>
          <a:p>
            <a:pPr lvl="0"/>
            <a:r>
              <a:rPr lang="en-US" dirty="0" smtClean="0"/>
              <a:t>Click to edit Master text styles</a:t>
            </a: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
        <p:nvSpPr>
          <p:cNvPr id="4" name="Date Placeholder 3"/>
          <p:cNvSpPr>
            <a:spLocks noGrp="1"/>
          </p:cNvSpPr>
          <p:nvPr>
            <p:ph type="dt" sz="half" idx="10"/>
          </p:nvPr>
        </p:nvSpPr>
        <p:spPr/>
        <p:txBody>
          <a:bodyPr/>
          <a:lstStyle/>
          <a:p>
            <a:fld id="{E4DDDDEC-18C5-4540-8500-5C5B53339033}" type="datetime1">
              <a:rPr lang="en-CA" smtClean="0">
                <a:solidFill>
                  <a:prstClr val="black"/>
                </a:solidFill>
              </a:rPr>
              <a:pPr/>
              <a:t>17/07/2018</a:t>
            </a:fld>
            <a:endParaRPr lang="en-CA">
              <a:solidFill>
                <a:prstClr val="black"/>
              </a:solidFill>
            </a:endParaRPr>
          </a:p>
        </p:txBody>
      </p:sp>
    </p:spTree>
    <p:extLst>
      <p:ext uri="{BB962C8B-B14F-4D97-AF65-F5344CB8AC3E}">
        <p14:creationId xmlns:p14="http://schemas.microsoft.com/office/powerpoint/2010/main" val="224669122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DE7E7A-1F88-4DAF-A6BD-D2391C21190E}" type="datetime1">
              <a:rPr lang="en-CA" smtClean="0">
                <a:solidFill>
                  <a:prstClr val="black"/>
                </a:solidFill>
              </a:rPr>
              <a:pPr/>
              <a:t>17/07/2018</a:t>
            </a:fld>
            <a:endParaRPr lang="en-CA">
              <a:solidFill>
                <a:prstClr val="black"/>
              </a:solidFill>
            </a:endParaRPr>
          </a:p>
        </p:txBody>
      </p:sp>
      <p:sp>
        <p:nvSpPr>
          <p:cNvPr id="5" name="Footer Placeholder 4"/>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35061540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marL="342900" indent="-342900">
              <a:buClr>
                <a:schemeClr val="accent6">
                  <a:lumMod val="75000"/>
                </a:schemeClr>
              </a:buClr>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marL="342900" indent="-342900">
              <a:buClr>
                <a:schemeClr val="accent6">
                  <a:lumMod val="75000"/>
                </a:schemeClr>
              </a:buClr>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Date Placeholder 4"/>
          <p:cNvSpPr>
            <a:spLocks noGrp="1"/>
          </p:cNvSpPr>
          <p:nvPr>
            <p:ph type="dt" sz="half" idx="10"/>
          </p:nvPr>
        </p:nvSpPr>
        <p:spPr/>
        <p:txBody>
          <a:bodyPr/>
          <a:lstStyle/>
          <a:p>
            <a:fld id="{E0B06FEE-FA5B-4B04-BD2B-2196FE54A27E}" type="datetime1">
              <a:rPr lang="en-CA" smtClean="0">
                <a:solidFill>
                  <a:prstClr val="black"/>
                </a:solidFill>
              </a:rPr>
              <a:pPr/>
              <a:t>17/07/2018</a:t>
            </a:fld>
            <a:endParaRPr lang="en-CA">
              <a:solidFill>
                <a:prstClr val="black"/>
              </a:solidFill>
            </a:endParaRPr>
          </a:p>
        </p:txBody>
      </p:sp>
      <p:sp>
        <p:nvSpPr>
          <p:cNvPr id="6" name="Footer Placeholder 5"/>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9835828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lvl1pPr>
              <a:defRPr/>
            </a:lvl1pPr>
          </a:lstStyle>
          <a:p>
            <a:r>
              <a:rPr lang="en-US" smtClean="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chemeClr val="accent6">
                  <a:lumMod val="75000"/>
                </a:schemeClr>
              </a:buClr>
              <a:buFont typeface="Wingdings" panose="05000000000000000000"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chemeClr val="accent6">
                  <a:lumMod val="75000"/>
                </a:schemeClr>
              </a:buClr>
              <a:buFont typeface="Wingdings" panose="05000000000000000000"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7" name="Date Placeholder 6"/>
          <p:cNvSpPr>
            <a:spLocks noGrp="1"/>
          </p:cNvSpPr>
          <p:nvPr>
            <p:ph type="dt" sz="half" idx="10"/>
          </p:nvPr>
        </p:nvSpPr>
        <p:spPr/>
        <p:txBody>
          <a:bodyPr/>
          <a:lstStyle/>
          <a:p>
            <a:fld id="{4A4C7E95-204B-40B1-86E8-737F29E7E507}" type="datetime1">
              <a:rPr lang="en-CA" smtClean="0">
                <a:solidFill>
                  <a:prstClr val="black"/>
                </a:solidFill>
              </a:rPr>
              <a:pPr/>
              <a:t>17/07/2018</a:t>
            </a:fld>
            <a:endParaRPr lang="en-CA">
              <a:solidFill>
                <a:prstClr val="black"/>
              </a:solidFill>
            </a:endParaRPr>
          </a:p>
        </p:txBody>
      </p:sp>
      <p:sp>
        <p:nvSpPr>
          <p:cNvPr id="8" name="Footer Placeholder 7"/>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10"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5228117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399" y="82973"/>
            <a:ext cx="7824893" cy="11430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1800" b="1" baseline="0">
                <a:latin typeface="Arial" pitchFamily="34" charset="0"/>
              </a:defRPr>
            </a:lvl1pPr>
          </a:lstStyle>
          <a:p>
            <a:r>
              <a:rPr lang="en-CA" b="1" dirty="0" smtClean="0">
                <a:latin typeface="Arial" panose="020B0604020202020204" pitchFamily="34" charset="0"/>
                <a:cs typeface="Arial" panose="020B0604020202020204" pitchFamily="34" charset="0"/>
              </a:rPr>
              <a:t>Compliance </a:t>
            </a:r>
            <a:br>
              <a:rPr lang="en-CA" b="1" dirty="0" smtClean="0">
                <a:latin typeface="Arial" panose="020B0604020202020204" pitchFamily="34" charset="0"/>
                <a:cs typeface="Arial" panose="020B0604020202020204" pitchFamily="34" charset="0"/>
              </a:rPr>
            </a:br>
            <a:r>
              <a:rPr lang="en-CA" b="1" dirty="0" smtClean="0">
                <a:latin typeface="Arial" panose="020B0604020202020204" pitchFamily="34" charset="0"/>
                <a:cs typeface="Arial" panose="020B0604020202020204" pitchFamily="34" charset="0"/>
              </a:rPr>
              <a:t>Assistance</a:t>
            </a:r>
            <a:br>
              <a:rPr lang="en-CA" b="1" dirty="0" smtClean="0">
                <a:latin typeface="Arial" panose="020B0604020202020204" pitchFamily="34" charset="0"/>
                <a:cs typeface="Arial" panose="020B0604020202020204" pitchFamily="34" charset="0"/>
              </a:rPr>
            </a:br>
            <a:r>
              <a:rPr lang="en-US" dirty="0" smtClean="0"/>
              <a:t>Click to edit Master title style</a:t>
            </a:r>
            <a:endParaRPr lang="en-CA" dirty="0"/>
          </a:p>
        </p:txBody>
      </p:sp>
      <p:sp>
        <p:nvSpPr>
          <p:cNvPr id="3" name="Date Placeholder 2"/>
          <p:cNvSpPr>
            <a:spLocks noGrp="1"/>
          </p:cNvSpPr>
          <p:nvPr>
            <p:ph type="dt" sz="half" idx="10"/>
          </p:nvPr>
        </p:nvSpPr>
        <p:spPr/>
        <p:txBody>
          <a:bodyPr/>
          <a:lstStyle/>
          <a:p>
            <a:fld id="{9729ECE7-2791-496E-A447-B2CA4DA4BDC8}" type="datetime1">
              <a:rPr lang="en-CA" smtClean="0">
                <a:solidFill>
                  <a:prstClr val="black"/>
                </a:solidFill>
              </a:rPr>
              <a:pPr/>
              <a:t>17/07/2018</a:t>
            </a:fld>
            <a:endParaRPr lang="en-CA">
              <a:solidFill>
                <a:prstClr val="black"/>
              </a:solidFill>
            </a:endParaRPr>
          </a:p>
        </p:txBody>
      </p:sp>
      <p:sp>
        <p:nvSpPr>
          <p:cNvPr id="4" name="Footer Placeholder 3"/>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6"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6502146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6E89F94D-8EE3-43D8-8E46-649502C3A006}" type="datetime1">
              <a:rPr lang="en-CA" smtClean="0">
                <a:solidFill>
                  <a:prstClr val="black"/>
                </a:solidFill>
              </a:rPr>
              <a:pPr/>
              <a:t>17/07/2018</a:t>
            </a:fld>
            <a:endParaRPr lang="en-CA" dirty="0">
              <a:solidFill>
                <a:prstClr val="black"/>
              </a:solidFill>
            </a:endParaRPr>
          </a:p>
        </p:txBody>
      </p:sp>
      <p:sp>
        <p:nvSpPr>
          <p:cNvPr id="4" name="Footer Placeholder 3"/>
          <p:cNvSpPr>
            <a:spLocks noGrp="1"/>
          </p:cNvSpPr>
          <p:nvPr>
            <p:ph type="ftr" sz="quarter" idx="11"/>
          </p:nvPr>
        </p:nvSpPr>
        <p:spPr/>
        <p:txBody>
          <a:bodyPr/>
          <a:lstStyle/>
          <a:p>
            <a:r>
              <a:rPr lang="en-CA" smtClean="0">
                <a:solidFill>
                  <a:prstClr val="black">
                    <a:tint val="75000"/>
                  </a:prstClr>
                </a:solidFill>
              </a:rPr>
              <a:t>DRAFT</a:t>
            </a:r>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9859704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Date Placeholder 2"/>
          <p:cNvSpPr>
            <a:spLocks noGrp="1"/>
          </p:cNvSpPr>
          <p:nvPr>
            <p:ph type="dt" sz="half" idx="10"/>
          </p:nvPr>
        </p:nvSpPr>
        <p:spPr/>
        <p:txBody>
          <a:bodyPr/>
          <a:lstStyle/>
          <a:p>
            <a:fld id="{F9E62D64-ABF4-4BC6-828E-9BCB2755BEE7}" type="datetime1">
              <a:rPr lang="en-CA" smtClean="0">
                <a:solidFill>
                  <a:prstClr val="black"/>
                </a:solidFill>
              </a:rPr>
              <a:pPr/>
              <a:t>17/07/2018</a:t>
            </a:fld>
            <a:endParaRPr lang="en-CA" dirty="0">
              <a:solidFill>
                <a:prstClr val="black"/>
              </a:solidFill>
            </a:endParaRPr>
          </a:p>
        </p:txBody>
      </p:sp>
      <p:sp>
        <p:nvSpPr>
          <p:cNvPr id="4" name="Footer Placeholder 3"/>
          <p:cNvSpPr>
            <a:spLocks noGrp="1"/>
          </p:cNvSpPr>
          <p:nvPr>
            <p:ph type="ftr" sz="quarter" idx="11"/>
          </p:nvPr>
        </p:nvSpPr>
        <p:spPr/>
        <p:txBody>
          <a:bodyPr/>
          <a:lstStyle/>
          <a:p>
            <a:r>
              <a:rPr lang="en-CA" smtClean="0">
                <a:solidFill>
                  <a:prstClr val="black">
                    <a:tint val="75000"/>
                  </a:prstClr>
                </a:solidFill>
              </a:rPr>
              <a:t>DRAFT</a:t>
            </a:r>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4485392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1614-FEED-40A2-940B-A2FC06F74332}" type="datetime1">
              <a:rPr lang="en-CA" smtClean="0">
                <a:solidFill>
                  <a:prstClr val="black"/>
                </a:solidFill>
              </a:rPr>
              <a:pPr/>
              <a:t>17/07/2018</a:t>
            </a:fld>
            <a:endParaRPr lang="en-CA">
              <a:solidFill>
                <a:prstClr val="black"/>
              </a:solidFill>
            </a:endParaRPr>
          </a:p>
        </p:txBody>
      </p:sp>
      <p:sp>
        <p:nvSpPr>
          <p:cNvPr id="3" name="Footer Placeholder 2"/>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5"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3495546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399" y="82973"/>
            <a:ext cx="7824893" cy="11430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1800" b="1" baseline="0">
                <a:latin typeface="Arial" pitchFamily="34" charset="0"/>
              </a:defRPr>
            </a:lvl1pPr>
          </a:lstStyle>
          <a:p>
            <a:r>
              <a:rPr lang="en-CA" b="1" dirty="0" smtClean="0">
                <a:latin typeface="Arial" panose="020B0604020202020204" pitchFamily="34" charset="0"/>
                <a:cs typeface="Arial" panose="020B0604020202020204" pitchFamily="34" charset="0"/>
              </a:rPr>
              <a:t>Compliance </a:t>
            </a:r>
            <a:br>
              <a:rPr lang="en-CA" b="1" dirty="0" smtClean="0">
                <a:latin typeface="Arial" panose="020B0604020202020204" pitchFamily="34" charset="0"/>
                <a:cs typeface="Arial" panose="020B0604020202020204" pitchFamily="34" charset="0"/>
              </a:rPr>
            </a:br>
            <a:r>
              <a:rPr lang="en-CA" b="1" dirty="0" smtClean="0">
                <a:latin typeface="Arial" panose="020B0604020202020204" pitchFamily="34" charset="0"/>
                <a:cs typeface="Arial" panose="020B0604020202020204" pitchFamily="34" charset="0"/>
              </a:rPr>
              <a:t>Assistance</a:t>
            </a:r>
            <a:br>
              <a:rPr lang="en-CA" b="1" dirty="0" smtClean="0">
                <a:latin typeface="Arial" panose="020B0604020202020204" pitchFamily="34" charset="0"/>
                <a:cs typeface="Arial" panose="020B0604020202020204" pitchFamily="34" charset="0"/>
              </a:rPr>
            </a:br>
            <a:r>
              <a:rPr lang="en-US" dirty="0" smtClean="0"/>
              <a:t>Click to edit Master title style</a:t>
            </a:r>
            <a:endParaRPr lang="en-CA" dirty="0"/>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r>
              <a:rPr lang="en-CA" smtClean="0"/>
              <a:t>Draft Confidential</a:t>
            </a:r>
            <a:endParaRPr lang="en-CA"/>
          </a:p>
        </p:txBody>
      </p:sp>
      <p:sp>
        <p:nvSpPr>
          <p:cNvPr id="5" name="Slide Number Placeholder 4"/>
          <p:cNvSpPr>
            <a:spLocks noGrp="1"/>
          </p:cNvSpPr>
          <p:nvPr>
            <p:ph type="sldNum" sz="quarter" idx="12"/>
          </p:nvPr>
        </p:nvSpPr>
        <p:spPr/>
        <p:txBody>
          <a:bodyPr/>
          <a:lstStyle/>
          <a:p>
            <a:fld id="{53BC4A81-272D-4B6C-9094-3AE27DC0A8E0}" type="slidenum">
              <a:rPr lang="en-CA" smtClean="0"/>
              <a:t>‹#›</a:t>
            </a:fld>
            <a:endParaRPr lang="en-CA"/>
          </a:p>
        </p:txBody>
      </p:sp>
      <p:pic>
        <p:nvPicPr>
          <p:cNvPr id="6"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9996871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marL="342900" indent="-342900">
              <a:buClr>
                <a:schemeClr val="accent6">
                  <a:lumMod val="75000"/>
                </a:schemeClr>
              </a:buClr>
              <a:buFont typeface="Wingdings" panose="05000000000000000000" pitchFamily="2" charset="2"/>
              <a:buChar cha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7C25AA-D40D-474D-9387-07D0D87D3241}" type="datetime1">
              <a:rPr lang="en-CA" smtClean="0">
                <a:solidFill>
                  <a:prstClr val="black"/>
                </a:solidFill>
              </a:rPr>
              <a:pPr/>
              <a:t>17/07/2018</a:t>
            </a:fld>
            <a:endParaRPr lang="en-CA">
              <a:solidFill>
                <a:prstClr val="black"/>
              </a:solidFill>
            </a:endParaRPr>
          </a:p>
        </p:txBody>
      </p:sp>
      <p:sp>
        <p:nvSpPr>
          <p:cNvPr id="6" name="Footer Placeholder 5"/>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5271850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652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76F668-FACA-4E3F-9158-BDFA6963570A}" type="datetime1">
              <a:rPr lang="en-CA" smtClean="0">
                <a:solidFill>
                  <a:prstClr val="black"/>
                </a:solidFill>
              </a:rPr>
              <a:pPr/>
              <a:t>17/07/2018</a:t>
            </a:fld>
            <a:endParaRPr lang="en-CA">
              <a:solidFill>
                <a:prstClr val="black"/>
              </a:solidFill>
            </a:endParaRPr>
          </a:p>
        </p:txBody>
      </p:sp>
      <p:sp>
        <p:nvSpPr>
          <p:cNvPr id="6" name="Footer Placeholder 5"/>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13257085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76200"/>
            <a:ext cx="8229600" cy="1143000"/>
          </a:xfrm>
        </p:spPr>
        <p:txBody>
          <a:bodyPr>
            <a:normAutofit/>
          </a:bodyPr>
          <a:lstStyle>
            <a:lvl1pPr algn="l">
              <a:defRPr sz="2800"/>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1905000"/>
            <a:ext cx="8229600" cy="4221163"/>
          </a:xfrm>
        </p:spPr>
        <p:txBody>
          <a:bodyPr vert="eaVert"/>
          <a:lstStyle>
            <a:lvl1pPr marL="342900" indent="-342900">
              <a:buClr>
                <a:schemeClr val="accent6">
                  <a:lumMod val="75000"/>
                </a:schemeClr>
              </a:buClr>
              <a:buFont typeface="Wingdings" panose="05000000000000000000" pitchFamily="2" charset="2"/>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p>
            <a:fld id="{BCC96460-FC2F-4DAD-A5F2-790FBA59DEEA}" type="datetime1">
              <a:rPr lang="en-CA" smtClean="0">
                <a:solidFill>
                  <a:prstClr val="black"/>
                </a:solidFill>
              </a:rPr>
              <a:pPr/>
              <a:t>17/07/2018</a:t>
            </a:fld>
            <a:endParaRPr lang="en-CA">
              <a:solidFill>
                <a:prstClr val="black"/>
              </a:solidFill>
            </a:endParaRPr>
          </a:p>
        </p:txBody>
      </p:sp>
      <p:sp>
        <p:nvSpPr>
          <p:cNvPr id="5" name="Footer Placeholder 4"/>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39755582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685800"/>
            <a:ext cx="6019800" cy="5440363"/>
          </a:xfrm>
        </p:spPr>
        <p:txBody>
          <a:bodyPr vert="eaVert"/>
          <a:lstStyle>
            <a:lvl1pPr marL="342900" indent="-342900">
              <a:buClr>
                <a:schemeClr val="accent6">
                  <a:lumMod val="75000"/>
                </a:schemeClr>
              </a:buClr>
              <a:buFont typeface="Wingdings" panose="05000000000000000000" pitchFamily="2" charset="2"/>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p>
            <a:fld id="{02C6C1DF-0107-418D-9FE4-019D6AB81AD5}" type="datetime1">
              <a:rPr lang="en-CA" smtClean="0">
                <a:solidFill>
                  <a:prstClr val="black"/>
                </a:solidFill>
              </a:rPr>
              <a:pPr/>
              <a:t>17/07/2018</a:t>
            </a:fld>
            <a:endParaRPr lang="en-CA">
              <a:solidFill>
                <a:prstClr val="black"/>
              </a:solidFill>
            </a:endParaRPr>
          </a:p>
        </p:txBody>
      </p:sp>
      <p:sp>
        <p:nvSpPr>
          <p:cNvPr id="5" name="Footer Placeholder 4"/>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18196079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 y="6557114"/>
            <a:ext cx="8458201" cy="45719"/>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228600"/>
            <a:ext cx="2960724" cy="1060881"/>
          </a:xfrm>
          <a:prstGeom prst="rect">
            <a:avLst/>
          </a:prstGeom>
        </p:spPr>
      </p:pic>
    </p:spTree>
    <p:extLst>
      <p:ext uri="{BB962C8B-B14F-4D97-AF65-F5344CB8AC3E}">
        <p14:creationId xmlns:p14="http://schemas.microsoft.com/office/powerpoint/2010/main" val="14846583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83457"/>
            <a:ext cx="7783286" cy="1143000"/>
          </a:xfrm>
        </p:spPr>
        <p:txBody>
          <a:bodyPr>
            <a:normAutofit/>
          </a:bodyPr>
          <a:lstStyle>
            <a:lvl1pPr algn="l">
              <a:defRPr sz="2800"/>
            </a:lvl1pPr>
          </a:lstStyle>
          <a:p>
            <a:r>
              <a:rPr lang="en-US" dirty="0" smtClean="0"/>
              <a:t>Click to edit Master title style</a:t>
            </a:r>
            <a:endParaRPr lang="en-CA" dirty="0"/>
          </a:p>
        </p:txBody>
      </p:sp>
      <p:sp>
        <p:nvSpPr>
          <p:cNvPr id="5" name="Footer Placeholder 4"/>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sp>
        <p:nvSpPr>
          <p:cNvPr id="7" name="Content Placeholder 2"/>
          <p:cNvSpPr>
            <a:spLocks noGrp="1"/>
          </p:cNvSpPr>
          <p:nvPr>
            <p:ph idx="13"/>
          </p:nvPr>
        </p:nvSpPr>
        <p:spPr>
          <a:xfrm>
            <a:off x="502920" y="1600200"/>
            <a:ext cx="8183880" cy="4221163"/>
          </a:xfrm>
        </p:spPr>
        <p:txBody>
          <a:bodyPr/>
          <a:lstStyle>
            <a:lvl1pPr marL="342900" indent="-342900">
              <a:buClr>
                <a:schemeClr val="accent6">
                  <a:lumMod val="75000"/>
                </a:schemeClr>
              </a:buClr>
              <a:buFont typeface="Wingdings" panose="05000000000000000000" pitchFamily="2" charset="2"/>
              <a:buChar char="§"/>
              <a:defRPr/>
            </a:lvl1pPr>
          </a:lstStyle>
          <a:p>
            <a:pPr lvl="0"/>
            <a:r>
              <a:rPr lang="en-US" dirty="0" smtClean="0"/>
              <a:t>Click to edit Master text styles</a:t>
            </a: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
        <p:nvSpPr>
          <p:cNvPr id="4" name="Date Placeholder 3"/>
          <p:cNvSpPr>
            <a:spLocks noGrp="1"/>
          </p:cNvSpPr>
          <p:nvPr>
            <p:ph type="dt" sz="half" idx="10"/>
          </p:nvPr>
        </p:nvSpPr>
        <p:spPr/>
        <p:txBody>
          <a:bodyPr/>
          <a:lstStyle/>
          <a:p>
            <a:fld id="{E4DDDDEC-18C5-4540-8500-5C5B53339033}" type="datetime1">
              <a:rPr lang="en-CA" smtClean="0">
                <a:solidFill>
                  <a:prstClr val="black"/>
                </a:solidFill>
              </a:rPr>
              <a:pPr/>
              <a:t>17/07/2018</a:t>
            </a:fld>
            <a:endParaRPr lang="en-CA">
              <a:solidFill>
                <a:prstClr val="black"/>
              </a:solidFill>
            </a:endParaRPr>
          </a:p>
        </p:txBody>
      </p:sp>
    </p:spTree>
    <p:extLst>
      <p:ext uri="{BB962C8B-B14F-4D97-AF65-F5344CB8AC3E}">
        <p14:creationId xmlns:p14="http://schemas.microsoft.com/office/powerpoint/2010/main" val="408877866"/>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DE7E7A-1F88-4DAF-A6BD-D2391C21190E}" type="datetime1">
              <a:rPr lang="en-CA" smtClean="0">
                <a:solidFill>
                  <a:prstClr val="black"/>
                </a:solidFill>
              </a:rPr>
              <a:pPr/>
              <a:t>17/07/2018</a:t>
            </a:fld>
            <a:endParaRPr lang="en-CA">
              <a:solidFill>
                <a:prstClr val="black"/>
              </a:solidFill>
            </a:endParaRPr>
          </a:p>
        </p:txBody>
      </p:sp>
      <p:sp>
        <p:nvSpPr>
          <p:cNvPr id="5" name="Footer Placeholder 4"/>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38668590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marL="342900" indent="-342900">
              <a:buClr>
                <a:schemeClr val="accent6">
                  <a:lumMod val="75000"/>
                </a:schemeClr>
              </a:buClr>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marL="342900" indent="-342900">
              <a:buClr>
                <a:schemeClr val="accent6">
                  <a:lumMod val="75000"/>
                </a:schemeClr>
              </a:buClr>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Date Placeholder 4"/>
          <p:cNvSpPr>
            <a:spLocks noGrp="1"/>
          </p:cNvSpPr>
          <p:nvPr>
            <p:ph type="dt" sz="half" idx="10"/>
          </p:nvPr>
        </p:nvSpPr>
        <p:spPr/>
        <p:txBody>
          <a:bodyPr/>
          <a:lstStyle/>
          <a:p>
            <a:fld id="{E0B06FEE-FA5B-4B04-BD2B-2196FE54A27E}" type="datetime1">
              <a:rPr lang="en-CA" smtClean="0">
                <a:solidFill>
                  <a:prstClr val="black"/>
                </a:solidFill>
              </a:rPr>
              <a:pPr/>
              <a:t>17/07/2018</a:t>
            </a:fld>
            <a:endParaRPr lang="en-CA">
              <a:solidFill>
                <a:prstClr val="black"/>
              </a:solidFill>
            </a:endParaRPr>
          </a:p>
        </p:txBody>
      </p:sp>
      <p:sp>
        <p:nvSpPr>
          <p:cNvPr id="6" name="Footer Placeholder 5"/>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3978381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lvl1pPr>
              <a:defRPr/>
            </a:lvl1pPr>
          </a:lstStyle>
          <a:p>
            <a:r>
              <a:rPr lang="en-US" smtClean="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chemeClr val="accent6">
                  <a:lumMod val="75000"/>
                </a:schemeClr>
              </a:buClr>
              <a:buFont typeface="Wingdings" panose="05000000000000000000"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chemeClr val="accent6">
                  <a:lumMod val="75000"/>
                </a:schemeClr>
              </a:buClr>
              <a:buFont typeface="Wingdings" panose="05000000000000000000"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7" name="Date Placeholder 6"/>
          <p:cNvSpPr>
            <a:spLocks noGrp="1"/>
          </p:cNvSpPr>
          <p:nvPr>
            <p:ph type="dt" sz="half" idx="10"/>
          </p:nvPr>
        </p:nvSpPr>
        <p:spPr/>
        <p:txBody>
          <a:bodyPr/>
          <a:lstStyle/>
          <a:p>
            <a:fld id="{4A4C7E95-204B-40B1-86E8-737F29E7E507}" type="datetime1">
              <a:rPr lang="en-CA" smtClean="0">
                <a:solidFill>
                  <a:prstClr val="black"/>
                </a:solidFill>
              </a:rPr>
              <a:pPr/>
              <a:t>17/07/2018</a:t>
            </a:fld>
            <a:endParaRPr lang="en-CA">
              <a:solidFill>
                <a:prstClr val="black"/>
              </a:solidFill>
            </a:endParaRPr>
          </a:p>
        </p:txBody>
      </p:sp>
      <p:sp>
        <p:nvSpPr>
          <p:cNvPr id="8" name="Footer Placeholder 7"/>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10"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15898668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399" y="82973"/>
            <a:ext cx="7824893" cy="11430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1800" b="1" baseline="0">
                <a:latin typeface="Arial" pitchFamily="34" charset="0"/>
              </a:defRPr>
            </a:lvl1pPr>
          </a:lstStyle>
          <a:p>
            <a:r>
              <a:rPr lang="en-CA" b="1" dirty="0" smtClean="0">
                <a:latin typeface="Arial" panose="020B0604020202020204" pitchFamily="34" charset="0"/>
                <a:cs typeface="Arial" panose="020B0604020202020204" pitchFamily="34" charset="0"/>
              </a:rPr>
              <a:t>Compliance </a:t>
            </a:r>
            <a:br>
              <a:rPr lang="en-CA" b="1" dirty="0" smtClean="0">
                <a:latin typeface="Arial" panose="020B0604020202020204" pitchFamily="34" charset="0"/>
                <a:cs typeface="Arial" panose="020B0604020202020204" pitchFamily="34" charset="0"/>
              </a:rPr>
            </a:br>
            <a:r>
              <a:rPr lang="en-CA" b="1" dirty="0" smtClean="0">
                <a:latin typeface="Arial" panose="020B0604020202020204" pitchFamily="34" charset="0"/>
                <a:cs typeface="Arial" panose="020B0604020202020204" pitchFamily="34" charset="0"/>
              </a:rPr>
              <a:t>Assistance</a:t>
            </a:r>
            <a:br>
              <a:rPr lang="en-CA" b="1" dirty="0" smtClean="0">
                <a:latin typeface="Arial" panose="020B0604020202020204" pitchFamily="34" charset="0"/>
                <a:cs typeface="Arial" panose="020B0604020202020204" pitchFamily="34" charset="0"/>
              </a:rPr>
            </a:br>
            <a:r>
              <a:rPr lang="en-US" dirty="0" smtClean="0"/>
              <a:t>Click to edit Master title style</a:t>
            </a:r>
            <a:endParaRPr lang="en-CA" dirty="0"/>
          </a:p>
        </p:txBody>
      </p:sp>
      <p:sp>
        <p:nvSpPr>
          <p:cNvPr id="3" name="Date Placeholder 2"/>
          <p:cNvSpPr>
            <a:spLocks noGrp="1"/>
          </p:cNvSpPr>
          <p:nvPr>
            <p:ph type="dt" sz="half" idx="10"/>
          </p:nvPr>
        </p:nvSpPr>
        <p:spPr/>
        <p:txBody>
          <a:bodyPr/>
          <a:lstStyle/>
          <a:p>
            <a:fld id="{9729ECE7-2791-496E-A447-B2CA4DA4BDC8}" type="datetime1">
              <a:rPr lang="en-CA" smtClean="0">
                <a:solidFill>
                  <a:prstClr val="black"/>
                </a:solidFill>
              </a:rPr>
              <a:pPr/>
              <a:t>17/07/2018</a:t>
            </a:fld>
            <a:endParaRPr lang="en-CA">
              <a:solidFill>
                <a:prstClr val="black"/>
              </a:solidFill>
            </a:endParaRPr>
          </a:p>
        </p:txBody>
      </p:sp>
      <p:sp>
        <p:nvSpPr>
          <p:cNvPr id="4" name="Footer Placeholder 3"/>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6"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1678331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endParaRPr lang="en-CA" dirty="0"/>
          </a:p>
        </p:txBody>
      </p:sp>
      <p:sp>
        <p:nvSpPr>
          <p:cNvPr id="4" name="Footer Placeholder 3"/>
          <p:cNvSpPr>
            <a:spLocks noGrp="1"/>
          </p:cNvSpPr>
          <p:nvPr>
            <p:ph type="ftr" sz="quarter" idx="11"/>
          </p:nvPr>
        </p:nvSpPr>
        <p:spPr/>
        <p:txBody>
          <a:bodyPr/>
          <a:lstStyle/>
          <a:p>
            <a:r>
              <a:rPr lang="en-CA" smtClean="0"/>
              <a:t>Draft Confidential</a:t>
            </a:r>
            <a:endParaRPr lang="en-CA" dirty="0"/>
          </a:p>
        </p:txBody>
      </p:sp>
      <p:sp>
        <p:nvSpPr>
          <p:cNvPr id="5" name="Slide Number Placeholder 4"/>
          <p:cNvSpPr>
            <a:spLocks noGrp="1"/>
          </p:cNvSpPr>
          <p:nvPr>
            <p:ph type="sldNum" sz="quarter" idx="12"/>
          </p:nvPr>
        </p:nvSpPr>
        <p:spPr/>
        <p:txBody>
          <a:bodyPr/>
          <a:lstStyle/>
          <a:p>
            <a:fld id="{53BC4A81-272D-4B6C-9094-3AE27DC0A8E0}" type="slidenum">
              <a:rPr lang="en-CA" smtClean="0"/>
              <a:t>‹#›</a:t>
            </a:fld>
            <a:endParaRPr lang="en-CA" dirty="0"/>
          </a:p>
        </p:txBody>
      </p:sp>
    </p:spTree>
    <p:extLst>
      <p:ext uri="{BB962C8B-B14F-4D97-AF65-F5344CB8AC3E}">
        <p14:creationId xmlns:p14="http://schemas.microsoft.com/office/powerpoint/2010/main" val="37445742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6E89F94D-8EE3-43D8-8E46-649502C3A006}" type="datetime1">
              <a:rPr lang="en-CA" smtClean="0">
                <a:solidFill>
                  <a:prstClr val="black"/>
                </a:solidFill>
              </a:rPr>
              <a:pPr/>
              <a:t>17/07/2018</a:t>
            </a:fld>
            <a:endParaRPr lang="en-CA" dirty="0">
              <a:solidFill>
                <a:prstClr val="black"/>
              </a:solidFill>
            </a:endParaRPr>
          </a:p>
        </p:txBody>
      </p:sp>
      <p:sp>
        <p:nvSpPr>
          <p:cNvPr id="4" name="Footer Placeholder 3"/>
          <p:cNvSpPr>
            <a:spLocks noGrp="1"/>
          </p:cNvSpPr>
          <p:nvPr>
            <p:ph type="ftr" sz="quarter" idx="11"/>
          </p:nvPr>
        </p:nvSpPr>
        <p:spPr/>
        <p:txBody>
          <a:bodyPr/>
          <a:lstStyle/>
          <a:p>
            <a:r>
              <a:rPr lang="en-CA" smtClean="0">
                <a:solidFill>
                  <a:prstClr val="black">
                    <a:tint val="75000"/>
                  </a:prstClr>
                </a:solidFill>
              </a:rPr>
              <a:t>DRAFT</a:t>
            </a:r>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2127189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Date Placeholder 2"/>
          <p:cNvSpPr>
            <a:spLocks noGrp="1"/>
          </p:cNvSpPr>
          <p:nvPr>
            <p:ph type="dt" sz="half" idx="10"/>
          </p:nvPr>
        </p:nvSpPr>
        <p:spPr/>
        <p:txBody>
          <a:bodyPr/>
          <a:lstStyle/>
          <a:p>
            <a:fld id="{F9E62D64-ABF4-4BC6-828E-9BCB2755BEE7}" type="datetime1">
              <a:rPr lang="en-CA" smtClean="0">
                <a:solidFill>
                  <a:prstClr val="black"/>
                </a:solidFill>
              </a:rPr>
              <a:pPr/>
              <a:t>17/07/2018</a:t>
            </a:fld>
            <a:endParaRPr lang="en-CA" dirty="0">
              <a:solidFill>
                <a:prstClr val="black"/>
              </a:solidFill>
            </a:endParaRPr>
          </a:p>
        </p:txBody>
      </p:sp>
      <p:sp>
        <p:nvSpPr>
          <p:cNvPr id="4" name="Footer Placeholder 3"/>
          <p:cNvSpPr>
            <a:spLocks noGrp="1"/>
          </p:cNvSpPr>
          <p:nvPr>
            <p:ph type="ftr" sz="quarter" idx="11"/>
          </p:nvPr>
        </p:nvSpPr>
        <p:spPr/>
        <p:txBody>
          <a:bodyPr/>
          <a:lstStyle/>
          <a:p>
            <a:r>
              <a:rPr lang="en-CA" smtClean="0">
                <a:solidFill>
                  <a:prstClr val="black">
                    <a:tint val="75000"/>
                  </a:prstClr>
                </a:solidFill>
              </a:rPr>
              <a:t>DRAFT</a:t>
            </a:r>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7898017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1614-FEED-40A2-940B-A2FC06F74332}" type="datetime1">
              <a:rPr lang="en-CA" smtClean="0">
                <a:solidFill>
                  <a:prstClr val="black"/>
                </a:solidFill>
              </a:rPr>
              <a:pPr/>
              <a:t>17/07/2018</a:t>
            </a:fld>
            <a:endParaRPr lang="en-CA">
              <a:solidFill>
                <a:prstClr val="black"/>
              </a:solidFill>
            </a:endParaRPr>
          </a:p>
        </p:txBody>
      </p:sp>
      <p:sp>
        <p:nvSpPr>
          <p:cNvPr id="3" name="Footer Placeholder 2"/>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5"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9901393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marL="342900" indent="-342900">
              <a:buClr>
                <a:schemeClr val="accent6">
                  <a:lumMod val="75000"/>
                </a:schemeClr>
              </a:buClr>
              <a:buFont typeface="Wingdings" panose="05000000000000000000" pitchFamily="2" charset="2"/>
              <a:buChar cha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7C25AA-D40D-474D-9387-07D0D87D3241}" type="datetime1">
              <a:rPr lang="en-CA" smtClean="0">
                <a:solidFill>
                  <a:prstClr val="black"/>
                </a:solidFill>
              </a:rPr>
              <a:pPr/>
              <a:t>17/07/2018</a:t>
            </a:fld>
            <a:endParaRPr lang="en-CA">
              <a:solidFill>
                <a:prstClr val="black"/>
              </a:solidFill>
            </a:endParaRPr>
          </a:p>
        </p:txBody>
      </p:sp>
      <p:sp>
        <p:nvSpPr>
          <p:cNvPr id="6" name="Footer Placeholder 5"/>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1205973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652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76F668-FACA-4E3F-9158-BDFA6963570A}" type="datetime1">
              <a:rPr lang="en-CA" smtClean="0">
                <a:solidFill>
                  <a:prstClr val="black"/>
                </a:solidFill>
              </a:rPr>
              <a:pPr/>
              <a:t>17/07/2018</a:t>
            </a:fld>
            <a:endParaRPr lang="en-CA">
              <a:solidFill>
                <a:prstClr val="black"/>
              </a:solidFill>
            </a:endParaRPr>
          </a:p>
        </p:txBody>
      </p:sp>
      <p:sp>
        <p:nvSpPr>
          <p:cNvPr id="6" name="Footer Placeholder 5"/>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15543154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76200"/>
            <a:ext cx="8229600" cy="1143000"/>
          </a:xfrm>
        </p:spPr>
        <p:txBody>
          <a:bodyPr>
            <a:normAutofit/>
          </a:bodyPr>
          <a:lstStyle>
            <a:lvl1pPr algn="l">
              <a:defRPr sz="2800"/>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1905000"/>
            <a:ext cx="8229600" cy="4221163"/>
          </a:xfrm>
        </p:spPr>
        <p:txBody>
          <a:bodyPr vert="eaVert"/>
          <a:lstStyle>
            <a:lvl1pPr marL="342900" indent="-342900">
              <a:buClr>
                <a:schemeClr val="accent6">
                  <a:lumMod val="75000"/>
                </a:schemeClr>
              </a:buClr>
              <a:buFont typeface="Wingdings" panose="05000000000000000000" pitchFamily="2" charset="2"/>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p>
            <a:fld id="{BCC96460-FC2F-4DAD-A5F2-790FBA59DEEA}" type="datetime1">
              <a:rPr lang="en-CA" smtClean="0">
                <a:solidFill>
                  <a:prstClr val="black"/>
                </a:solidFill>
              </a:rPr>
              <a:pPr/>
              <a:t>17/07/2018</a:t>
            </a:fld>
            <a:endParaRPr lang="en-CA">
              <a:solidFill>
                <a:prstClr val="black"/>
              </a:solidFill>
            </a:endParaRPr>
          </a:p>
        </p:txBody>
      </p:sp>
      <p:sp>
        <p:nvSpPr>
          <p:cNvPr id="5" name="Footer Placeholder 4"/>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3878971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685800"/>
            <a:ext cx="6019800" cy="5440363"/>
          </a:xfrm>
        </p:spPr>
        <p:txBody>
          <a:bodyPr vert="eaVert"/>
          <a:lstStyle>
            <a:lvl1pPr marL="342900" indent="-342900">
              <a:buClr>
                <a:schemeClr val="accent6">
                  <a:lumMod val="75000"/>
                </a:schemeClr>
              </a:buClr>
              <a:buFont typeface="Wingdings" panose="05000000000000000000" pitchFamily="2" charset="2"/>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p>
            <a:fld id="{02C6C1DF-0107-418D-9FE4-019D6AB81AD5}" type="datetime1">
              <a:rPr lang="en-CA" smtClean="0">
                <a:solidFill>
                  <a:prstClr val="black"/>
                </a:solidFill>
              </a:rPr>
              <a:pPr/>
              <a:t>17/07/2018</a:t>
            </a:fld>
            <a:endParaRPr lang="en-CA">
              <a:solidFill>
                <a:prstClr val="black"/>
              </a:solidFill>
            </a:endParaRPr>
          </a:p>
        </p:txBody>
      </p:sp>
      <p:sp>
        <p:nvSpPr>
          <p:cNvPr id="5" name="Footer Placeholder 4"/>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34802053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1" y="6557114"/>
            <a:ext cx="8458201" cy="45719"/>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228600"/>
            <a:ext cx="2960724" cy="1060881"/>
          </a:xfrm>
          <a:prstGeom prst="rect">
            <a:avLst/>
          </a:prstGeom>
        </p:spPr>
      </p:pic>
    </p:spTree>
    <p:extLst>
      <p:ext uri="{BB962C8B-B14F-4D97-AF65-F5344CB8AC3E}">
        <p14:creationId xmlns:p14="http://schemas.microsoft.com/office/powerpoint/2010/main" val="30207635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83457"/>
            <a:ext cx="7783286" cy="1143000"/>
          </a:xfrm>
        </p:spPr>
        <p:txBody>
          <a:bodyPr>
            <a:normAutofit/>
          </a:bodyPr>
          <a:lstStyle>
            <a:lvl1pPr algn="l">
              <a:defRPr sz="2800"/>
            </a:lvl1pPr>
          </a:lstStyle>
          <a:p>
            <a:r>
              <a:rPr lang="en-US" dirty="0" smtClean="0"/>
              <a:t>Click to edit Master title style</a:t>
            </a:r>
            <a:endParaRPr lang="en-CA" dirty="0"/>
          </a:p>
        </p:txBody>
      </p:sp>
      <p:sp>
        <p:nvSpPr>
          <p:cNvPr id="5" name="Footer Placeholder 4"/>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sp>
        <p:nvSpPr>
          <p:cNvPr id="7" name="Content Placeholder 2"/>
          <p:cNvSpPr>
            <a:spLocks noGrp="1"/>
          </p:cNvSpPr>
          <p:nvPr>
            <p:ph idx="13"/>
          </p:nvPr>
        </p:nvSpPr>
        <p:spPr>
          <a:xfrm>
            <a:off x="502920" y="1600200"/>
            <a:ext cx="8183880" cy="4221163"/>
          </a:xfrm>
        </p:spPr>
        <p:txBody>
          <a:bodyPr/>
          <a:lstStyle>
            <a:lvl1pPr marL="342900" indent="-342900">
              <a:buClr>
                <a:schemeClr val="accent6">
                  <a:lumMod val="75000"/>
                </a:schemeClr>
              </a:buClr>
              <a:buFont typeface="Wingdings" panose="05000000000000000000" pitchFamily="2" charset="2"/>
              <a:buChar char="§"/>
              <a:defRPr/>
            </a:lvl1pPr>
          </a:lstStyle>
          <a:p>
            <a:pPr lvl="0"/>
            <a:r>
              <a:rPr lang="en-US" dirty="0" smtClean="0"/>
              <a:t>Click to edit Master text styles</a:t>
            </a: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
        <p:nvSpPr>
          <p:cNvPr id="4" name="Date Placeholder 3"/>
          <p:cNvSpPr>
            <a:spLocks noGrp="1"/>
          </p:cNvSpPr>
          <p:nvPr>
            <p:ph type="dt" sz="half" idx="10"/>
          </p:nvPr>
        </p:nvSpPr>
        <p:spPr/>
        <p:txBody>
          <a:bodyPr/>
          <a:lstStyle/>
          <a:p>
            <a:fld id="{E4DDDDEC-18C5-4540-8500-5C5B53339033}" type="datetime1">
              <a:rPr lang="en-CA" smtClean="0">
                <a:solidFill>
                  <a:prstClr val="black"/>
                </a:solidFill>
              </a:rPr>
              <a:pPr/>
              <a:t>17/07/2018</a:t>
            </a:fld>
            <a:endParaRPr lang="en-CA">
              <a:solidFill>
                <a:prstClr val="black"/>
              </a:solidFill>
            </a:endParaRPr>
          </a:p>
        </p:txBody>
      </p:sp>
    </p:spTree>
    <p:extLst>
      <p:ext uri="{BB962C8B-B14F-4D97-AF65-F5344CB8AC3E}">
        <p14:creationId xmlns:p14="http://schemas.microsoft.com/office/powerpoint/2010/main" val="3108233968"/>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DE7E7A-1F88-4DAF-A6BD-D2391C21190E}" type="datetime1">
              <a:rPr lang="en-CA" smtClean="0">
                <a:solidFill>
                  <a:prstClr val="black"/>
                </a:solidFill>
              </a:rPr>
              <a:pPr/>
              <a:t>17/07/2018</a:t>
            </a:fld>
            <a:endParaRPr lang="en-CA">
              <a:solidFill>
                <a:prstClr val="black"/>
              </a:solidFill>
            </a:endParaRPr>
          </a:p>
        </p:txBody>
      </p:sp>
      <p:sp>
        <p:nvSpPr>
          <p:cNvPr id="5" name="Footer Placeholder 4"/>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719498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Date Placeholder 2"/>
          <p:cNvSpPr>
            <a:spLocks noGrp="1"/>
          </p:cNvSpPr>
          <p:nvPr>
            <p:ph type="dt" sz="half" idx="10"/>
          </p:nvPr>
        </p:nvSpPr>
        <p:spPr/>
        <p:txBody>
          <a:bodyPr/>
          <a:lstStyle/>
          <a:p>
            <a:endParaRPr lang="en-CA" dirty="0"/>
          </a:p>
        </p:txBody>
      </p:sp>
      <p:sp>
        <p:nvSpPr>
          <p:cNvPr id="4" name="Footer Placeholder 3"/>
          <p:cNvSpPr>
            <a:spLocks noGrp="1"/>
          </p:cNvSpPr>
          <p:nvPr>
            <p:ph type="ftr" sz="quarter" idx="11"/>
          </p:nvPr>
        </p:nvSpPr>
        <p:spPr/>
        <p:txBody>
          <a:bodyPr/>
          <a:lstStyle/>
          <a:p>
            <a:r>
              <a:rPr lang="en-CA" smtClean="0"/>
              <a:t>Draft Confidential</a:t>
            </a:r>
            <a:endParaRPr lang="en-CA" dirty="0"/>
          </a:p>
        </p:txBody>
      </p:sp>
      <p:sp>
        <p:nvSpPr>
          <p:cNvPr id="5" name="Slide Number Placeholder 4"/>
          <p:cNvSpPr>
            <a:spLocks noGrp="1"/>
          </p:cNvSpPr>
          <p:nvPr>
            <p:ph type="sldNum" sz="quarter" idx="12"/>
          </p:nvPr>
        </p:nvSpPr>
        <p:spPr/>
        <p:txBody>
          <a:bodyPr/>
          <a:lstStyle/>
          <a:p>
            <a:fld id="{53BC4A81-272D-4B6C-9094-3AE27DC0A8E0}" type="slidenum">
              <a:rPr lang="en-CA" smtClean="0"/>
              <a:t>‹#›</a:t>
            </a:fld>
            <a:endParaRPr lang="en-CA" dirty="0"/>
          </a:p>
        </p:txBody>
      </p:sp>
    </p:spTree>
    <p:extLst>
      <p:ext uri="{BB962C8B-B14F-4D97-AF65-F5344CB8AC3E}">
        <p14:creationId xmlns:p14="http://schemas.microsoft.com/office/powerpoint/2010/main" val="31588095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marL="342900" indent="-342900">
              <a:buClr>
                <a:schemeClr val="accent6">
                  <a:lumMod val="75000"/>
                </a:schemeClr>
              </a:buClr>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marL="342900" indent="-342900">
              <a:buClr>
                <a:schemeClr val="accent6">
                  <a:lumMod val="75000"/>
                </a:schemeClr>
              </a:buClr>
              <a:buFont typeface="Wingdings" panose="05000000000000000000" pitchFamily="2" charset="2"/>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Date Placeholder 4"/>
          <p:cNvSpPr>
            <a:spLocks noGrp="1"/>
          </p:cNvSpPr>
          <p:nvPr>
            <p:ph type="dt" sz="half" idx="10"/>
          </p:nvPr>
        </p:nvSpPr>
        <p:spPr/>
        <p:txBody>
          <a:bodyPr/>
          <a:lstStyle/>
          <a:p>
            <a:fld id="{E0B06FEE-FA5B-4B04-BD2B-2196FE54A27E}" type="datetime1">
              <a:rPr lang="en-CA" smtClean="0">
                <a:solidFill>
                  <a:prstClr val="black"/>
                </a:solidFill>
              </a:rPr>
              <a:pPr/>
              <a:t>17/07/2018</a:t>
            </a:fld>
            <a:endParaRPr lang="en-CA">
              <a:solidFill>
                <a:prstClr val="black"/>
              </a:solidFill>
            </a:endParaRPr>
          </a:p>
        </p:txBody>
      </p:sp>
      <p:sp>
        <p:nvSpPr>
          <p:cNvPr id="6" name="Footer Placeholder 5"/>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5649978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lvl1pPr>
              <a:defRPr/>
            </a:lvl1pPr>
          </a:lstStyle>
          <a:p>
            <a:r>
              <a:rPr lang="en-US" smtClean="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chemeClr val="accent6">
                  <a:lumMod val="75000"/>
                </a:schemeClr>
              </a:buClr>
              <a:buFont typeface="Wingdings" panose="05000000000000000000"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chemeClr val="accent6">
                  <a:lumMod val="75000"/>
                </a:schemeClr>
              </a:buClr>
              <a:buFont typeface="Wingdings" panose="05000000000000000000"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7" name="Date Placeholder 6"/>
          <p:cNvSpPr>
            <a:spLocks noGrp="1"/>
          </p:cNvSpPr>
          <p:nvPr>
            <p:ph type="dt" sz="half" idx="10"/>
          </p:nvPr>
        </p:nvSpPr>
        <p:spPr/>
        <p:txBody>
          <a:bodyPr/>
          <a:lstStyle/>
          <a:p>
            <a:fld id="{4A4C7E95-204B-40B1-86E8-737F29E7E507}" type="datetime1">
              <a:rPr lang="en-CA" smtClean="0">
                <a:solidFill>
                  <a:prstClr val="black"/>
                </a:solidFill>
              </a:rPr>
              <a:pPr/>
              <a:t>17/07/2018</a:t>
            </a:fld>
            <a:endParaRPr lang="en-CA">
              <a:solidFill>
                <a:prstClr val="black"/>
              </a:solidFill>
            </a:endParaRPr>
          </a:p>
        </p:txBody>
      </p:sp>
      <p:sp>
        <p:nvSpPr>
          <p:cNvPr id="8" name="Footer Placeholder 7"/>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10"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30464785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399" y="82973"/>
            <a:ext cx="7824893" cy="11430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1800" b="1" baseline="0">
                <a:latin typeface="Arial" pitchFamily="34" charset="0"/>
              </a:defRPr>
            </a:lvl1pPr>
          </a:lstStyle>
          <a:p>
            <a:r>
              <a:rPr lang="en-CA" b="1" dirty="0" smtClean="0">
                <a:latin typeface="Arial" panose="020B0604020202020204" pitchFamily="34" charset="0"/>
                <a:cs typeface="Arial" panose="020B0604020202020204" pitchFamily="34" charset="0"/>
              </a:rPr>
              <a:t>Compliance </a:t>
            </a:r>
            <a:br>
              <a:rPr lang="en-CA" b="1" dirty="0" smtClean="0">
                <a:latin typeface="Arial" panose="020B0604020202020204" pitchFamily="34" charset="0"/>
                <a:cs typeface="Arial" panose="020B0604020202020204" pitchFamily="34" charset="0"/>
              </a:rPr>
            </a:br>
            <a:r>
              <a:rPr lang="en-CA" b="1" dirty="0" smtClean="0">
                <a:latin typeface="Arial" panose="020B0604020202020204" pitchFamily="34" charset="0"/>
                <a:cs typeface="Arial" panose="020B0604020202020204" pitchFamily="34" charset="0"/>
              </a:rPr>
              <a:t>Assistance</a:t>
            </a:r>
            <a:br>
              <a:rPr lang="en-CA" b="1" dirty="0" smtClean="0">
                <a:latin typeface="Arial" panose="020B0604020202020204" pitchFamily="34" charset="0"/>
                <a:cs typeface="Arial" panose="020B0604020202020204" pitchFamily="34" charset="0"/>
              </a:rPr>
            </a:br>
            <a:r>
              <a:rPr lang="en-US" dirty="0" smtClean="0"/>
              <a:t>Click to edit Master title style</a:t>
            </a:r>
            <a:endParaRPr lang="en-CA" dirty="0"/>
          </a:p>
        </p:txBody>
      </p:sp>
      <p:sp>
        <p:nvSpPr>
          <p:cNvPr id="3" name="Date Placeholder 2"/>
          <p:cNvSpPr>
            <a:spLocks noGrp="1"/>
          </p:cNvSpPr>
          <p:nvPr>
            <p:ph type="dt" sz="half" idx="10"/>
          </p:nvPr>
        </p:nvSpPr>
        <p:spPr/>
        <p:txBody>
          <a:bodyPr/>
          <a:lstStyle/>
          <a:p>
            <a:fld id="{9729ECE7-2791-496E-A447-B2CA4DA4BDC8}" type="datetime1">
              <a:rPr lang="en-CA" smtClean="0">
                <a:solidFill>
                  <a:prstClr val="black"/>
                </a:solidFill>
              </a:rPr>
              <a:pPr/>
              <a:t>17/07/2018</a:t>
            </a:fld>
            <a:endParaRPr lang="en-CA">
              <a:solidFill>
                <a:prstClr val="black"/>
              </a:solidFill>
            </a:endParaRPr>
          </a:p>
        </p:txBody>
      </p:sp>
      <p:sp>
        <p:nvSpPr>
          <p:cNvPr id="4" name="Footer Placeholder 3"/>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6"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34488449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6E89F94D-8EE3-43D8-8E46-649502C3A006}" type="datetime1">
              <a:rPr lang="en-CA" smtClean="0">
                <a:solidFill>
                  <a:prstClr val="black"/>
                </a:solidFill>
              </a:rPr>
              <a:pPr/>
              <a:t>17/07/2018</a:t>
            </a:fld>
            <a:endParaRPr lang="en-CA" dirty="0">
              <a:solidFill>
                <a:prstClr val="black"/>
              </a:solidFill>
            </a:endParaRPr>
          </a:p>
        </p:txBody>
      </p:sp>
      <p:sp>
        <p:nvSpPr>
          <p:cNvPr id="4" name="Footer Placeholder 3"/>
          <p:cNvSpPr>
            <a:spLocks noGrp="1"/>
          </p:cNvSpPr>
          <p:nvPr>
            <p:ph type="ftr" sz="quarter" idx="11"/>
          </p:nvPr>
        </p:nvSpPr>
        <p:spPr/>
        <p:txBody>
          <a:bodyPr/>
          <a:lstStyle/>
          <a:p>
            <a:r>
              <a:rPr lang="en-CA" smtClean="0">
                <a:solidFill>
                  <a:prstClr val="black">
                    <a:tint val="75000"/>
                  </a:prstClr>
                </a:solidFill>
              </a:rPr>
              <a:t>DRAFT</a:t>
            </a:r>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9260607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Date Placeholder 2"/>
          <p:cNvSpPr>
            <a:spLocks noGrp="1"/>
          </p:cNvSpPr>
          <p:nvPr>
            <p:ph type="dt" sz="half" idx="10"/>
          </p:nvPr>
        </p:nvSpPr>
        <p:spPr/>
        <p:txBody>
          <a:bodyPr/>
          <a:lstStyle/>
          <a:p>
            <a:fld id="{F9E62D64-ABF4-4BC6-828E-9BCB2755BEE7}" type="datetime1">
              <a:rPr lang="en-CA" smtClean="0">
                <a:solidFill>
                  <a:prstClr val="black"/>
                </a:solidFill>
              </a:rPr>
              <a:pPr/>
              <a:t>17/07/2018</a:t>
            </a:fld>
            <a:endParaRPr lang="en-CA" dirty="0">
              <a:solidFill>
                <a:prstClr val="black"/>
              </a:solidFill>
            </a:endParaRPr>
          </a:p>
        </p:txBody>
      </p:sp>
      <p:sp>
        <p:nvSpPr>
          <p:cNvPr id="4" name="Footer Placeholder 3"/>
          <p:cNvSpPr>
            <a:spLocks noGrp="1"/>
          </p:cNvSpPr>
          <p:nvPr>
            <p:ph type="ftr" sz="quarter" idx="11"/>
          </p:nvPr>
        </p:nvSpPr>
        <p:spPr/>
        <p:txBody>
          <a:bodyPr/>
          <a:lstStyle/>
          <a:p>
            <a:r>
              <a:rPr lang="en-CA" smtClean="0">
                <a:solidFill>
                  <a:prstClr val="black">
                    <a:tint val="75000"/>
                  </a:prstClr>
                </a:solidFill>
              </a:rPr>
              <a:t>DRAFT</a:t>
            </a:r>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4363370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1614-FEED-40A2-940B-A2FC06F74332}" type="datetime1">
              <a:rPr lang="en-CA" smtClean="0">
                <a:solidFill>
                  <a:prstClr val="black"/>
                </a:solidFill>
              </a:rPr>
              <a:pPr/>
              <a:t>17/07/2018</a:t>
            </a:fld>
            <a:endParaRPr lang="en-CA">
              <a:solidFill>
                <a:prstClr val="black"/>
              </a:solidFill>
            </a:endParaRPr>
          </a:p>
        </p:txBody>
      </p:sp>
      <p:sp>
        <p:nvSpPr>
          <p:cNvPr id="3" name="Footer Placeholder 2"/>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5"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14436152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marL="342900" indent="-342900">
              <a:buClr>
                <a:schemeClr val="accent6">
                  <a:lumMod val="75000"/>
                </a:schemeClr>
              </a:buClr>
              <a:buFont typeface="Wingdings" panose="05000000000000000000" pitchFamily="2" charset="2"/>
              <a:buChar cha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7C25AA-D40D-474D-9387-07D0D87D3241}" type="datetime1">
              <a:rPr lang="en-CA" smtClean="0">
                <a:solidFill>
                  <a:prstClr val="black"/>
                </a:solidFill>
              </a:rPr>
              <a:pPr/>
              <a:t>17/07/2018</a:t>
            </a:fld>
            <a:endParaRPr lang="en-CA">
              <a:solidFill>
                <a:prstClr val="black"/>
              </a:solidFill>
            </a:endParaRPr>
          </a:p>
        </p:txBody>
      </p:sp>
      <p:sp>
        <p:nvSpPr>
          <p:cNvPr id="6" name="Footer Placeholder 5"/>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31001333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652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76F668-FACA-4E3F-9158-BDFA6963570A}" type="datetime1">
              <a:rPr lang="en-CA" smtClean="0">
                <a:solidFill>
                  <a:prstClr val="black"/>
                </a:solidFill>
              </a:rPr>
              <a:pPr/>
              <a:t>17/07/2018</a:t>
            </a:fld>
            <a:endParaRPr lang="en-CA">
              <a:solidFill>
                <a:prstClr val="black"/>
              </a:solidFill>
            </a:endParaRPr>
          </a:p>
        </p:txBody>
      </p:sp>
      <p:sp>
        <p:nvSpPr>
          <p:cNvPr id="6" name="Footer Placeholder 5"/>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8"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27642867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76200"/>
            <a:ext cx="8229600" cy="1143000"/>
          </a:xfrm>
        </p:spPr>
        <p:txBody>
          <a:bodyPr>
            <a:normAutofit/>
          </a:bodyPr>
          <a:lstStyle>
            <a:lvl1pPr algn="l">
              <a:defRPr sz="2800"/>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1905000"/>
            <a:ext cx="8229600" cy="4221163"/>
          </a:xfrm>
        </p:spPr>
        <p:txBody>
          <a:bodyPr vert="eaVert"/>
          <a:lstStyle>
            <a:lvl1pPr marL="342900" indent="-342900">
              <a:buClr>
                <a:schemeClr val="accent6">
                  <a:lumMod val="75000"/>
                </a:schemeClr>
              </a:buClr>
              <a:buFont typeface="Wingdings" panose="05000000000000000000" pitchFamily="2" charset="2"/>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p>
            <a:fld id="{BCC96460-FC2F-4DAD-A5F2-790FBA59DEEA}" type="datetime1">
              <a:rPr lang="en-CA" smtClean="0">
                <a:solidFill>
                  <a:prstClr val="black"/>
                </a:solidFill>
              </a:rPr>
              <a:pPr/>
              <a:t>17/07/2018</a:t>
            </a:fld>
            <a:endParaRPr lang="en-CA">
              <a:solidFill>
                <a:prstClr val="black"/>
              </a:solidFill>
            </a:endParaRPr>
          </a:p>
        </p:txBody>
      </p:sp>
      <p:sp>
        <p:nvSpPr>
          <p:cNvPr id="5" name="Footer Placeholder 4"/>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41272985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685800"/>
            <a:ext cx="6019800" cy="5440363"/>
          </a:xfrm>
        </p:spPr>
        <p:txBody>
          <a:bodyPr vert="eaVert"/>
          <a:lstStyle>
            <a:lvl1pPr marL="342900" indent="-342900">
              <a:buClr>
                <a:schemeClr val="accent6">
                  <a:lumMod val="75000"/>
                </a:schemeClr>
              </a:buClr>
              <a:buFont typeface="Wingdings" panose="05000000000000000000" pitchFamily="2" charset="2"/>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p>
            <a:fld id="{02C6C1DF-0107-418D-9FE4-019D6AB81AD5}" type="datetime1">
              <a:rPr lang="en-CA" smtClean="0">
                <a:solidFill>
                  <a:prstClr val="black"/>
                </a:solidFill>
              </a:rPr>
              <a:pPr/>
              <a:t>17/07/2018</a:t>
            </a:fld>
            <a:endParaRPr lang="en-CA">
              <a:solidFill>
                <a:prstClr val="black"/>
              </a:solidFill>
            </a:endParaRPr>
          </a:p>
        </p:txBody>
      </p:sp>
      <p:sp>
        <p:nvSpPr>
          <p:cNvPr id="5" name="Footer Placeholder 4"/>
          <p:cNvSpPr>
            <a:spLocks noGrp="1"/>
          </p:cNvSpPr>
          <p:nvPr>
            <p:ph type="ftr" sz="quarter" idx="11"/>
          </p:nvPr>
        </p:nvSpPr>
        <p:spPr/>
        <p:txBody>
          <a:bodyPr/>
          <a:lstStyle/>
          <a:p>
            <a:r>
              <a:rPr lang="en-CA" smtClean="0">
                <a:solidFill>
                  <a:prstClr val="black">
                    <a:tint val="75000"/>
                  </a:prstClr>
                </a:solidFill>
              </a:rPr>
              <a:t>DRAFT</a:t>
            </a: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prstClr val="black">
                    <a:tint val="75000"/>
                  </a:prstClr>
                </a:solidFill>
              </a:rPr>
              <a:pPr/>
              <a:t>‹#›</a:t>
            </a:fld>
            <a:endParaRPr lang="en-CA">
              <a:solidFill>
                <a:prstClr val="black">
                  <a:tint val="75000"/>
                </a:prstClr>
              </a:solidFill>
            </a:endParaRPr>
          </a:p>
        </p:txBody>
      </p:sp>
      <p:pic>
        <p:nvPicPr>
          <p:cNvPr id="7"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182891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p>
        </p:txBody>
      </p:sp>
      <p:sp>
        <p:nvSpPr>
          <p:cNvPr id="3" name="Footer Placeholder 2"/>
          <p:cNvSpPr>
            <a:spLocks noGrp="1"/>
          </p:cNvSpPr>
          <p:nvPr>
            <p:ph type="ftr" sz="quarter" idx="11"/>
          </p:nvPr>
        </p:nvSpPr>
        <p:spPr/>
        <p:txBody>
          <a:bodyPr/>
          <a:lstStyle/>
          <a:p>
            <a:r>
              <a:rPr lang="en-CA" smtClean="0"/>
              <a:t>Draft Confidential</a:t>
            </a:r>
            <a:endParaRPr lang="en-CA"/>
          </a:p>
        </p:txBody>
      </p:sp>
      <p:sp>
        <p:nvSpPr>
          <p:cNvPr id="4" name="Slide Number Placeholder 3"/>
          <p:cNvSpPr>
            <a:spLocks noGrp="1"/>
          </p:cNvSpPr>
          <p:nvPr>
            <p:ph type="sldNum" sz="quarter" idx="12"/>
          </p:nvPr>
        </p:nvSpPr>
        <p:spPr/>
        <p:txBody>
          <a:bodyPr/>
          <a:lstStyle/>
          <a:p>
            <a:fld id="{53BC4A81-272D-4B6C-9094-3AE27DC0A8E0}" type="slidenum">
              <a:rPr lang="en-CA" smtClean="0"/>
              <a:t>‹#›</a:t>
            </a:fld>
            <a:endParaRPr lang="en-CA"/>
          </a:p>
        </p:txBody>
      </p:sp>
      <p:pic>
        <p:nvPicPr>
          <p:cNvPr id="5" name="Content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2920" y="76200"/>
            <a:ext cx="304800" cy="3048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838200" y="427420"/>
            <a:ext cx="1645920" cy="2978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6172200"/>
            <a:ext cx="8458201" cy="45719"/>
          </a:xfrm>
          <a:prstGeom prst="rect">
            <a:avLst/>
          </a:prstGeom>
        </p:spPr>
      </p:pic>
    </p:spTree>
    <p:extLst>
      <p:ext uri="{BB962C8B-B14F-4D97-AF65-F5344CB8AC3E}">
        <p14:creationId xmlns:p14="http://schemas.microsoft.com/office/powerpoint/2010/main" val="1843723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smtClean="0"/>
              <a:t>Draft Confidential</a:t>
            </a: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C4A81-272D-4B6C-9094-3AE27DC0A8E0}" type="slidenum">
              <a:rPr lang="en-CA" smtClean="0"/>
              <a:t>‹#›</a:t>
            </a:fld>
            <a:endParaRPr lang="en-CA" dirty="0"/>
          </a:p>
        </p:txBody>
      </p:sp>
    </p:spTree>
    <p:extLst>
      <p:ext uri="{BB962C8B-B14F-4D97-AF65-F5344CB8AC3E}">
        <p14:creationId xmlns:p14="http://schemas.microsoft.com/office/powerpoint/2010/main" val="4188394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73" r:id="rId7"/>
    <p:sldLayoutId id="2147483672" r:id="rId8"/>
    <p:sldLayoutId id="2147483655" r:id="rId9"/>
    <p:sldLayoutId id="2147483656" r:id="rId10"/>
    <p:sldLayoutId id="2147483657" r:id="rId11"/>
    <p:sldLayoutId id="2147483658" r:id="rId12"/>
    <p:sldLayoutId id="2147483659" r:id="rId13"/>
  </p:sldLayoutIdLst>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6CDD10B2-4225-4D99-95C7-A9DDA05F7807}" type="datetime1">
              <a:rPr lang="en-CA" smtClean="0">
                <a:solidFill>
                  <a:prstClr val="black"/>
                </a:solidFill>
              </a:rPr>
              <a:pPr/>
              <a:t>17/07/2018</a:t>
            </a:fld>
            <a:r>
              <a:rPr lang="en-CA" smtClean="0">
                <a:solidFill>
                  <a:prstClr val="black"/>
                </a:solidFill>
              </a:rPr>
              <a:t>     </a:t>
            </a:r>
            <a:r>
              <a:rPr lang="en-CA" dirty="0" smtClean="0">
                <a:solidFill>
                  <a:prstClr val="black"/>
                </a:solidFill>
              </a:rPr>
              <a:t>DRAFT </a:t>
            </a:r>
            <a:endParaRPr lang="en-CA" dirty="0">
              <a:solidFill>
                <a:prstClr val="black"/>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smtClean="0">
                <a:solidFill>
                  <a:prstClr val="black">
                    <a:tint val="75000"/>
                  </a:prstClr>
                </a:solidFill>
              </a:rPr>
              <a:t>DRAFT</a:t>
            </a:r>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95005176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856B6524-5DDA-4CF9-8CBD-77D0225D579D}" type="datetime1">
              <a:rPr lang="en-CA" smtClean="0">
                <a:solidFill>
                  <a:prstClr val="black"/>
                </a:solidFill>
              </a:rPr>
              <a:pPr/>
              <a:t>17/07/2018</a:t>
            </a:fld>
            <a:endParaRPr lang="en-CA" dirty="0">
              <a:solidFill>
                <a:prstClr val="black"/>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smtClean="0">
                <a:solidFill>
                  <a:prstClr val="black">
                    <a:tint val="75000"/>
                  </a:prstClr>
                </a:solidFill>
              </a:rPr>
              <a:t>DRAFT</a:t>
            </a:r>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43134226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856B6524-5DDA-4CF9-8CBD-77D0225D579D}" type="datetime1">
              <a:rPr lang="en-CA" smtClean="0">
                <a:solidFill>
                  <a:prstClr val="black"/>
                </a:solidFill>
              </a:rPr>
              <a:pPr/>
              <a:t>17/07/2018</a:t>
            </a:fld>
            <a:endParaRPr lang="en-CA" dirty="0">
              <a:solidFill>
                <a:prstClr val="black"/>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smtClean="0">
                <a:solidFill>
                  <a:prstClr val="black">
                    <a:tint val="75000"/>
                  </a:prstClr>
                </a:solidFill>
              </a:rPr>
              <a:t>DRAFT</a:t>
            </a:r>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21847916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856B6524-5DDA-4CF9-8CBD-77D0225D579D}" type="datetime1">
              <a:rPr lang="en-CA" smtClean="0">
                <a:solidFill>
                  <a:prstClr val="black"/>
                </a:solidFill>
              </a:rPr>
              <a:pPr/>
              <a:t>17/07/2018</a:t>
            </a:fld>
            <a:endParaRPr lang="en-CA" dirty="0">
              <a:solidFill>
                <a:prstClr val="black"/>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smtClean="0">
                <a:solidFill>
                  <a:prstClr val="black">
                    <a:tint val="75000"/>
                  </a:prstClr>
                </a:solidFill>
              </a:rPr>
              <a:t>DRAFT</a:t>
            </a:r>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57773331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856B6524-5DDA-4CF9-8CBD-77D0225D579D}" type="datetime1">
              <a:rPr lang="en-CA" smtClean="0">
                <a:solidFill>
                  <a:prstClr val="black"/>
                </a:solidFill>
              </a:rPr>
              <a:pPr/>
              <a:t>17/07/2018</a:t>
            </a:fld>
            <a:endParaRPr lang="en-CA" dirty="0">
              <a:solidFill>
                <a:prstClr val="black"/>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smtClean="0">
                <a:solidFill>
                  <a:prstClr val="black">
                    <a:tint val="75000"/>
                  </a:prstClr>
                </a:solidFill>
              </a:rPr>
              <a:t>DRAFT</a:t>
            </a:r>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83038039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856B6524-5DDA-4CF9-8CBD-77D0225D579D}" type="datetime1">
              <a:rPr lang="en-CA" smtClean="0">
                <a:solidFill>
                  <a:prstClr val="black"/>
                </a:solidFill>
              </a:rPr>
              <a:pPr/>
              <a:t>17/07/2018</a:t>
            </a:fld>
            <a:endParaRPr lang="en-CA" dirty="0">
              <a:solidFill>
                <a:prstClr val="black"/>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smtClean="0">
                <a:solidFill>
                  <a:prstClr val="black">
                    <a:tint val="75000"/>
                  </a:prstClr>
                </a:solidFill>
              </a:rPr>
              <a:t>DRAFT</a:t>
            </a:r>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C4A81-272D-4B6C-9094-3AE27DC0A8E0}"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06071257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Lst>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56.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56.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qamtraining.net/"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qamtraining.net/docs/english/DS_Compliance_Inspection_Indicator_List_Eng_2015.pdf" TargetMode="External"/><Relationship Id="rId2" Type="http://schemas.openxmlformats.org/officeDocument/2006/relationships/hyperlink" Target="http://qamtraining.net/files_english.html" TargetMode="External"/><Relationship Id="rId1" Type="http://schemas.openxmlformats.org/officeDocument/2006/relationships/slideLayout" Target="../slideLayouts/slideLayout69.xml"/><Relationship Id="rId6" Type="http://schemas.openxmlformats.org/officeDocument/2006/relationships/image" Target="../media/image20.png"/><Relationship Id="rId5" Type="http://schemas.openxmlformats.org/officeDocument/2006/relationships/hyperlink" Target="http://qamtraining.net/docs/english/Compliance-Tip-Sheet.pdf" TargetMode="External"/><Relationship Id="rId4" Type="http://schemas.openxmlformats.org/officeDocument/2006/relationships/hyperlink" Target="http://qamtraining.net/docs/english/FW_Checklist_effective_06_01_2012_en.pdf"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0.png"/><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mailto:DSCompliance@ontario.ca"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4.xml"/><Relationship Id="rId16" Type="http://schemas.openxmlformats.org/officeDocument/2006/relationships/diagramColors" Target="../diagrams/colors3.xml"/><Relationship Id="rId1" Type="http://schemas.openxmlformats.org/officeDocument/2006/relationships/slideLayout" Target="../slideLayouts/slideLayout2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qamtraining.net/docs/english/QAM-Clear-December-2015.pdf" TargetMode="External"/><Relationship Id="rId2" Type="http://schemas.openxmlformats.org/officeDocument/2006/relationships/hyperlink" Target="http://qamtraining.net/docs/english/DS_Compliance_Inspection_Indicator_List_Eng_2015.pdf" TargetMode="External"/><Relationship Id="rId1" Type="http://schemas.openxmlformats.org/officeDocument/2006/relationships/slideLayout" Target="../slideLayouts/slideLayout30.xml"/><Relationship Id="rId5" Type="http://schemas.openxmlformats.org/officeDocument/2006/relationships/image" Target="../media/image20.png"/><Relationship Id="rId4" Type="http://schemas.openxmlformats.org/officeDocument/2006/relationships/hyperlink" Target="http://www.qamtraining.ca/"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10600" cy="2003425"/>
          </a:xfrm>
        </p:spPr>
        <p:txBody>
          <a:bodyPr>
            <a:normAutofit/>
          </a:bodyPr>
          <a:lstStyle/>
          <a:p>
            <a:pPr algn="ctr"/>
            <a:r>
              <a:rPr lang="en-US" sz="3200" b="1" dirty="0" smtClean="0">
                <a:solidFill>
                  <a:schemeClr val="tx1">
                    <a:lumMod val="65000"/>
                    <a:lumOff val="35000"/>
                  </a:schemeClr>
                </a:solidFill>
                <a:latin typeface="Calibri" panose="020F0502020204030204" pitchFamily="34" charset="0"/>
                <a:cs typeface="Calibri" panose="020F0502020204030204" pitchFamily="34" charset="0"/>
              </a:rPr>
              <a:t>Developmental Services </a:t>
            </a:r>
            <a:br>
              <a:rPr lang="en-US" sz="3200" b="1" dirty="0" smtClean="0">
                <a:solidFill>
                  <a:schemeClr val="tx1">
                    <a:lumMod val="65000"/>
                    <a:lumOff val="35000"/>
                  </a:schemeClr>
                </a:solidFill>
                <a:latin typeface="Calibri" panose="020F0502020204030204" pitchFamily="34" charset="0"/>
                <a:cs typeface="Calibri" panose="020F0502020204030204" pitchFamily="34" charset="0"/>
              </a:rPr>
            </a:br>
            <a:r>
              <a:rPr lang="en-US" sz="3200" b="1" dirty="0" smtClean="0">
                <a:solidFill>
                  <a:schemeClr val="tx1">
                    <a:lumMod val="65000"/>
                    <a:lumOff val="35000"/>
                  </a:schemeClr>
                </a:solidFill>
                <a:latin typeface="Calibri" panose="020F0502020204030204" pitchFamily="34" charset="0"/>
                <a:cs typeface="Calibri" panose="020F0502020204030204" pitchFamily="34" charset="0"/>
              </a:rPr>
              <a:t>Compliance</a:t>
            </a:r>
            <a:r>
              <a:rPr lang="en-US" sz="4000" dirty="0" smtClean="0">
                <a:latin typeface="Calibri" panose="020F0502020204030204" pitchFamily="34" charset="0"/>
                <a:cs typeface="Calibri" panose="020F0502020204030204" pitchFamily="34" charset="0"/>
              </a:rPr>
              <a:t/>
            </a:r>
            <a:br>
              <a:rPr lang="en-US" sz="4000" dirty="0" smtClean="0">
                <a:latin typeface="Calibri" panose="020F0502020204030204" pitchFamily="34" charset="0"/>
                <a:cs typeface="Calibri" panose="020F0502020204030204" pitchFamily="34" charset="0"/>
              </a:rPr>
            </a:br>
            <a:r>
              <a:rPr lang="en-US" sz="2400" dirty="0" smtClean="0">
                <a:solidFill>
                  <a:schemeClr val="tx1">
                    <a:lumMod val="65000"/>
                    <a:lumOff val="35000"/>
                  </a:schemeClr>
                </a:solidFill>
                <a:latin typeface="Calibri" panose="020F0502020204030204" pitchFamily="34" charset="0"/>
                <a:cs typeface="Calibri" panose="020F0502020204030204" pitchFamily="34" charset="0"/>
              </a:rPr>
              <a:t>Training Package for Adult Protective Services and Employment Supports</a:t>
            </a:r>
            <a:endParaRPr lang="en-CA" sz="35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4" name="Subtitle 3"/>
          <p:cNvSpPr>
            <a:spLocks noGrp="1"/>
          </p:cNvSpPr>
          <p:nvPr>
            <p:ph type="subTitle" idx="1"/>
          </p:nvPr>
        </p:nvSpPr>
        <p:spPr>
          <a:xfrm>
            <a:off x="2209800" y="4648200"/>
            <a:ext cx="6400800" cy="1752600"/>
          </a:xfrm>
        </p:spPr>
        <p:txBody>
          <a:bodyPr>
            <a:normAutofit/>
          </a:bodyPr>
          <a:lstStyle/>
          <a:p>
            <a:pPr algn="r"/>
            <a:endParaRPr lang="en-CA" dirty="0" smtClean="0"/>
          </a:p>
          <a:p>
            <a:pPr algn="r"/>
            <a:endParaRPr lang="en-CA" dirty="0" smtClean="0"/>
          </a:p>
          <a:p>
            <a:pPr algn="r"/>
            <a:r>
              <a:rPr lang="en-CA" sz="1400" dirty="0" smtClean="0">
                <a:solidFill>
                  <a:schemeClr val="tx1">
                    <a:lumMod val="65000"/>
                    <a:lumOff val="35000"/>
                  </a:schemeClr>
                </a:solidFill>
                <a:latin typeface="Calibri" panose="020F0502020204030204" pitchFamily="34" charset="0"/>
                <a:cs typeface="Calibri" panose="020F0502020204030204" pitchFamily="34" charset="0"/>
              </a:rPr>
              <a:t>July </a:t>
            </a:r>
            <a:r>
              <a:rPr lang="en-CA" sz="1400" dirty="0" smtClean="0">
                <a:solidFill>
                  <a:schemeClr val="tx1">
                    <a:lumMod val="65000"/>
                    <a:lumOff val="35000"/>
                  </a:schemeClr>
                </a:solidFill>
                <a:latin typeface="Calibri" panose="020F0502020204030204" pitchFamily="34" charset="0"/>
                <a:cs typeface="Calibri" panose="020F0502020204030204" pitchFamily="34" charset="0"/>
              </a:rPr>
              <a:t>2018</a:t>
            </a:r>
            <a:endParaRPr lang="en-CA" sz="1400"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6340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0658" y="1066800"/>
            <a:ext cx="8307397" cy="584775"/>
          </a:xfrm>
          <a:prstGeom prst="rect">
            <a:avLst/>
          </a:prstGeom>
          <a:noFill/>
        </p:spPr>
        <p:txBody>
          <a:bodyPr wrap="square" rtlCol="0">
            <a:spAutoFit/>
          </a:bodyPr>
          <a:lstStyle/>
          <a:p>
            <a:endParaRPr lang="en-CA" sz="1600" dirty="0" smtClean="0">
              <a:solidFill>
                <a:prstClr val="black"/>
              </a:solidFill>
            </a:endParaRPr>
          </a:p>
          <a:p>
            <a:endParaRPr lang="en-CA" sz="1600" dirty="0">
              <a:solidFill>
                <a:prstClr val="black"/>
              </a:solidFill>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pPr/>
              <a:t>10</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8" name="Title 4"/>
          <p:cNvSpPr txBox="1">
            <a:spLocks/>
          </p:cNvSpPr>
          <p:nvPr/>
        </p:nvSpPr>
        <p:spPr>
          <a:xfrm>
            <a:off x="838200" y="152400"/>
            <a:ext cx="6300893" cy="1143000"/>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100000"/>
              </a:lnSpc>
              <a:spcBef>
                <a:spcPct val="0"/>
              </a:spcBef>
              <a:spcAft>
                <a:spcPts val="0"/>
              </a:spcAft>
              <a:buClrTx/>
              <a:buSzTx/>
              <a:buFontTx/>
              <a:buNone/>
              <a:tabLst/>
              <a:defRPr sz="1800" b="1" kern="1200" baseline="0">
                <a:solidFill>
                  <a:schemeClr val="tx1"/>
                </a:solidFill>
                <a:latin typeface="Arial" pitchFamily="34" charset="0"/>
                <a:ea typeface="+mj-ea"/>
                <a:cs typeface="+mj-cs"/>
              </a:defRPr>
            </a:lvl1pPr>
          </a:lstStyle>
          <a:p>
            <a:r>
              <a:rPr lang="en-CA" sz="2200" b="0" dirty="0" smtClean="0">
                <a:latin typeface="Calibri" panose="020F0502020204030204" pitchFamily="34" charset="0"/>
                <a:cs typeface="Calibri" panose="020F0502020204030204" pitchFamily="34" charset="0"/>
              </a:rPr>
              <a:t>Compliance Support</a:t>
            </a:r>
            <a:r>
              <a:rPr lang="en-CA" sz="2200" dirty="0" smtClean="0">
                <a:latin typeface="Calibri" panose="020F0502020204030204" pitchFamily="34" charset="0"/>
                <a:cs typeface="Calibri" panose="020F0502020204030204" pitchFamily="34" charset="0"/>
              </a:rPr>
              <a:t/>
            </a:r>
            <a:br>
              <a:rPr lang="en-CA" sz="2200" dirty="0" smtClean="0">
                <a:latin typeface="Calibri" panose="020F0502020204030204" pitchFamily="34" charset="0"/>
                <a:cs typeface="Calibri" panose="020F0502020204030204" pitchFamily="34" charset="0"/>
              </a:rPr>
            </a:br>
            <a:r>
              <a:rPr lang="en-CA" b="0" dirty="0" smtClean="0">
                <a:solidFill>
                  <a:schemeClr val="accent6">
                    <a:lumMod val="75000"/>
                  </a:schemeClr>
                </a:solidFill>
                <a:latin typeface="Calibri" panose="020F0502020204030204" pitchFamily="34" charset="0"/>
                <a:cs typeface="Calibri" panose="020F0502020204030204" pitchFamily="34" charset="0"/>
              </a:rPr>
              <a:t>Indicator List / Program Requirements cont’d</a:t>
            </a:r>
            <a:r>
              <a:rPr lang="en-CA" dirty="0" smtClean="0">
                <a:cs typeface="Arial" panose="020B0604020202020204" pitchFamily="34" charset="0"/>
              </a:rPr>
              <a:t/>
            </a:r>
            <a:br>
              <a:rPr lang="en-CA" dirty="0" smtClean="0">
                <a:cs typeface="Arial" panose="020B0604020202020204" pitchFamily="34" charset="0"/>
              </a:rPr>
            </a:br>
            <a:endParaRPr lang="en-CA"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658" y="1047750"/>
            <a:ext cx="777240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p:nvPr/>
        </p:nvPicPr>
        <p:blipFill rotWithShape="1">
          <a:blip r:embed="rId4" cstate="print">
            <a:extLst>
              <a:ext uri="{28A0092B-C50C-407E-A947-70E740481C1C}">
                <a14:useLocalDpi xmlns:a14="http://schemas.microsoft.com/office/drawing/2010/main"/>
              </a:ext>
            </a:extLst>
          </a:blip>
          <a:srcRect l="2995" t="9581" r="2036" b="6746"/>
          <a:stretch/>
        </p:blipFill>
        <p:spPr bwMode="auto">
          <a:xfrm>
            <a:off x="1447800" y="2667000"/>
            <a:ext cx="6400800" cy="3200400"/>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363116" y="1359187"/>
            <a:ext cx="8095084" cy="1246495"/>
          </a:xfrm>
          <a:prstGeom prst="rect">
            <a:avLst/>
          </a:prstGeom>
        </p:spPr>
        <p:txBody>
          <a:bodyPr wrap="square">
            <a:spAutoFit/>
          </a:bodyPr>
          <a:lstStyle/>
          <a:p>
            <a:pPr marL="742950" lvl="1" indent="-285750">
              <a:buClr>
                <a:srgbClr val="F79646">
                  <a:lumMod val="75000"/>
                </a:srgbClr>
              </a:buClr>
              <a:buFont typeface="Wingdings" panose="05000000000000000000" pitchFamily="2" charset="2"/>
              <a:buChar char="§"/>
            </a:pPr>
            <a:r>
              <a:rPr lang="en-US" sz="1500" dirty="0">
                <a:solidFill>
                  <a:schemeClr val="tx1">
                    <a:lumMod val="75000"/>
                    <a:lumOff val="25000"/>
                  </a:schemeClr>
                </a:solidFill>
                <a:latin typeface="Calibri" panose="020F0502020204030204" pitchFamily="34" charset="0"/>
                <a:cs typeface="Calibri" panose="020F0502020204030204" pitchFamily="34" charset="0"/>
              </a:rPr>
              <a:t>The indicators show how Regulation 299/10 and Policy Directives requirements are applied to SIPDDA-funded services and supports (please note: if a program does not have its’ own section then the </a:t>
            </a:r>
            <a:r>
              <a:rPr lang="en-US" sz="1500" dirty="0" smtClean="0">
                <a:solidFill>
                  <a:schemeClr val="tx1">
                    <a:lumMod val="75000"/>
                    <a:lumOff val="25000"/>
                  </a:schemeClr>
                </a:solidFill>
                <a:latin typeface="Calibri" panose="020F0502020204030204" pitchFamily="34" charset="0"/>
                <a:cs typeface="Calibri" panose="020F0502020204030204" pitchFamily="34" charset="0"/>
              </a:rPr>
              <a:t>“</a:t>
            </a:r>
            <a:r>
              <a:rPr lang="en-US" sz="1500" dirty="0" smtClean="0">
                <a:solidFill>
                  <a:schemeClr val="accent6">
                    <a:lumMod val="75000"/>
                  </a:schemeClr>
                </a:solidFill>
                <a:latin typeface="Calibri" panose="020F0502020204030204" pitchFamily="34" charset="0"/>
                <a:cs typeface="Calibri" panose="020F0502020204030204" pitchFamily="34" charset="0"/>
              </a:rPr>
              <a:t>ALL</a:t>
            </a:r>
            <a:r>
              <a:rPr lang="en-US" sz="1500" dirty="0">
                <a:solidFill>
                  <a:schemeClr val="tx1">
                    <a:lumMod val="75000"/>
                    <a:lumOff val="25000"/>
                  </a:schemeClr>
                </a:solidFill>
                <a:latin typeface="Calibri" panose="020F0502020204030204" pitchFamily="34" charset="0"/>
                <a:cs typeface="Calibri" panose="020F0502020204030204" pitchFamily="34" charset="0"/>
              </a:rPr>
              <a:t>” </a:t>
            </a:r>
            <a:r>
              <a:rPr lang="en-US" sz="1500" dirty="0" smtClean="0">
                <a:solidFill>
                  <a:schemeClr val="tx1">
                    <a:lumMod val="75000"/>
                    <a:lumOff val="25000"/>
                  </a:schemeClr>
                </a:solidFill>
                <a:latin typeface="Calibri" panose="020F0502020204030204" pitchFamily="34" charset="0"/>
                <a:cs typeface="Calibri" panose="020F0502020204030204" pitchFamily="34" charset="0"/>
              </a:rPr>
              <a:t>column </a:t>
            </a:r>
            <a:r>
              <a:rPr lang="en-US" sz="1500" dirty="0">
                <a:solidFill>
                  <a:schemeClr val="tx1">
                    <a:lumMod val="75000"/>
                    <a:lumOff val="25000"/>
                  </a:schemeClr>
                </a:solidFill>
                <a:latin typeface="Calibri" panose="020F0502020204030204" pitchFamily="34" charset="0"/>
                <a:cs typeface="Calibri" panose="020F0502020204030204" pitchFamily="34" charset="0"/>
              </a:rPr>
              <a:t>applies</a:t>
            </a:r>
            <a:r>
              <a:rPr lang="en-US" sz="1500" dirty="0" smtClean="0">
                <a:solidFill>
                  <a:schemeClr val="tx1">
                    <a:lumMod val="75000"/>
                    <a:lumOff val="25000"/>
                  </a:schemeClr>
                </a:solidFill>
                <a:latin typeface="Calibri" panose="020F0502020204030204" pitchFamily="34" charset="0"/>
                <a:cs typeface="Calibri" panose="020F0502020204030204" pitchFamily="34" charset="0"/>
              </a:rPr>
              <a:t>).</a:t>
            </a:r>
          </a:p>
          <a:p>
            <a:pPr marL="742950" lvl="1" indent="-285750">
              <a:buClr>
                <a:srgbClr val="F79646">
                  <a:lumMod val="75000"/>
                </a:srgbClr>
              </a:buClr>
              <a:buFont typeface="Wingdings" panose="05000000000000000000" pitchFamily="2" charset="2"/>
              <a:buChar char="§"/>
            </a:pPr>
            <a:r>
              <a:rPr lang="en-US" sz="1500" dirty="0" smtClean="0">
                <a:solidFill>
                  <a:schemeClr val="tx1">
                    <a:lumMod val="75000"/>
                    <a:lumOff val="25000"/>
                  </a:schemeClr>
                </a:solidFill>
                <a:latin typeface="Calibri" panose="020F0502020204030204" pitchFamily="34" charset="0"/>
                <a:cs typeface="Calibri" panose="020F0502020204030204" pitchFamily="34" charset="0"/>
              </a:rPr>
              <a:t>Adult Protective Services and Employment Support Programs are required to comply with the requirements listed under the </a:t>
            </a:r>
            <a:r>
              <a:rPr lang="en-US" sz="1500" dirty="0" smtClean="0">
                <a:solidFill>
                  <a:schemeClr val="accent6">
                    <a:lumMod val="75000"/>
                  </a:schemeClr>
                </a:solidFill>
                <a:latin typeface="Calibri" panose="020F0502020204030204" pitchFamily="34" charset="0"/>
                <a:cs typeface="Calibri" panose="020F0502020204030204" pitchFamily="34" charset="0"/>
              </a:rPr>
              <a:t>“ALL” </a:t>
            </a:r>
            <a:r>
              <a:rPr lang="en-US" sz="1500" dirty="0" smtClean="0">
                <a:latin typeface="Calibri" panose="020F0502020204030204" pitchFamily="34" charset="0"/>
                <a:cs typeface="Calibri" panose="020F0502020204030204" pitchFamily="34" charset="0"/>
              </a:rPr>
              <a:t>column.</a:t>
            </a:r>
            <a:endParaRPr lang="en-US" sz="1500" dirty="0">
              <a:solidFill>
                <a:schemeClr val="accent6">
                  <a:lumMod val="75000"/>
                </a:schemeClr>
              </a:solidFill>
              <a:latin typeface="Calibri" panose="020F0502020204030204" pitchFamily="34" charset="0"/>
              <a:cs typeface="Calibri" panose="020F0502020204030204" pitchFamily="34" charset="0"/>
            </a:endParaRPr>
          </a:p>
        </p:txBody>
      </p:sp>
      <p:sp>
        <p:nvSpPr>
          <p:cNvPr id="9" name="Oval 8"/>
          <p:cNvSpPr/>
          <p:nvPr/>
        </p:nvSpPr>
        <p:spPr>
          <a:xfrm>
            <a:off x="5062331" y="4572000"/>
            <a:ext cx="457200" cy="13716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55592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0658" y="1066800"/>
            <a:ext cx="8307397" cy="584775"/>
          </a:xfrm>
          <a:prstGeom prst="rect">
            <a:avLst/>
          </a:prstGeom>
          <a:noFill/>
        </p:spPr>
        <p:txBody>
          <a:bodyPr wrap="square" rtlCol="0">
            <a:spAutoFit/>
          </a:bodyPr>
          <a:lstStyle/>
          <a:p>
            <a:endParaRPr lang="en-CA" sz="1600" dirty="0" smtClean="0">
              <a:solidFill>
                <a:prstClr val="black"/>
              </a:solidFill>
            </a:endParaRPr>
          </a:p>
          <a:p>
            <a:endParaRPr lang="en-CA" sz="1600" dirty="0">
              <a:solidFill>
                <a:prstClr val="black"/>
              </a:solidFill>
            </a:endParaRPr>
          </a:p>
        </p:txBody>
      </p:sp>
      <p:sp>
        <p:nvSpPr>
          <p:cNvPr id="5" name="TextBox 4"/>
          <p:cNvSpPr txBox="1"/>
          <p:nvPr/>
        </p:nvSpPr>
        <p:spPr>
          <a:xfrm>
            <a:off x="685800" y="1180834"/>
            <a:ext cx="8307397" cy="2400657"/>
          </a:xfrm>
          <a:prstGeom prst="rect">
            <a:avLst/>
          </a:prstGeom>
          <a:noFill/>
        </p:spPr>
        <p:txBody>
          <a:bodyPr wrap="square" rtlCol="0">
            <a:spAutoFit/>
          </a:bodyPr>
          <a:lstStyle/>
          <a:p>
            <a:pPr>
              <a:buClr>
                <a:srgbClr val="F79646">
                  <a:lumMod val="75000"/>
                </a:srgbClr>
              </a:buClr>
            </a:pPr>
            <a:r>
              <a:rPr lang="en-CA" sz="1500" dirty="0">
                <a:solidFill>
                  <a:schemeClr val="accent6">
                    <a:lumMod val="75000"/>
                  </a:schemeClr>
                </a:solidFill>
                <a:latin typeface="Calibri" panose="020F0502020204030204" pitchFamily="34" charset="0"/>
                <a:cs typeface="Calibri" panose="020F0502020204030204" pitchFamily="34" charset="0"/>
              </a:rPr>
              <a:t>INTENT</a:t>
            </a:r>
          </a:p>
          <a:p>
            <a:pPr marL="742950" lvl="1" indent="-285750">
              <a:buClr>
                <a:srgbClr val="F79646">
                  <a:lumMod val="75000"/>
                </a:srgbClr>
              </a:buClr>
              <a:buFont typeface="Wingdings" panose="05000000000000000000" pitchFamily="2" charset="2"/>
              <a:buChar char="§"/>
            </a:pPr>
            <a:r>
              <a:rPr lang="en-CA" sz="1500" dirty="0" smtClean="0">
                <a:solidFill>
                  <a:schemeClr val="tx1">
                    <a:lumMod val="75000"/>
                    <a:lumOff val="25000"/>
                  </a:schemeClr>
                </a:solidFill>
                <a:latin typeface="Calibri" panose="020F0502020204030204" pitchFamily="34" charset="0"/>
                <a:cs typeface="Calibri" panose="020F0502020204030204" pitchFamily="34" charset="0"/>
              </a:rPr>
              <a:t>The </a:t>
            </a:r>
            <a:r>
              <a:rPr lang="en-CA" sz="1500" dirty="0">
                <a:solidFill>
                  <a:schemeClr val="tx1">
                    <a:lumMod val="75000"/>
                    <a:lumOff val="25000"/>
                  </a:schemeClr>
                </a:solidFill>
                <a:latin typeface="Calibri" panose="020F0502020204030204" pitchFamily="34" charset="0"/>
                <a:cs typeface="Calibri" panose="020F0502020204030204" pitchFamily="34" charset="0"/>
              </a:rPr>
              <a:t>section on intent outlines the rationale for each requirement under the legislation and the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Policy Directives</a:t>
            </a:r>
            <a:r>
              <a:rPr lang="en-CA" sz="1500" dirty="0">
                <a:solidFill>
                  <a:schemeClr val="tx1">
                    <a:lumMod val="75000"/>
                    <a:lumOff val="25000"/>
                  </a:schemeClr>
                </a:solidFill>
                <a:latin typeface="Calibri" panose="020F0502020204030204" pitchFamily="34" charset="0"/>
                <a:cs typeface="Calibri" panose="020F0502020204030204" pitchFamily="34" charset="0"/>
              </a:rPr>
              <a:t>.</a:t>
            </a:r>
          </a:p>
          <a:p>
            <a:pPr marL="742950" lvl="1" indent="-285750">
              <a:buClr>
                <a:srgbClr val="F79646">
                  <a:lumMod val="75000"/>
                </a:srgbClr>
              </a:buClr>
              <a:buFont typeface="Wingdings" panose="05000000000000000000" pitchFamily="2" charset="2"/>
              <a:buChar char="§"/>
            </a:pPr>
            <a:r>
              <a:rPr lang="en-CA" sz="1500" dirty="0" smtClean="0">
                <a:solidFill>
                  <a:schemeClr val="tx1">
                    <a:lumMod val="75000"/>
                    <a:lumOff val="25000"/>
                  </a:schemeClr>
                </a:solidFill>
                <a:latin typeface="Calibri" panose="020F0502020204030204" pitchFamily="34" charset="0"/>
                <a:cs typeface="Calibri" panose="020F0502020204030204" pitchFamily="34" charset="0"/>
              </a:rPr>
              <a:t>It highlights </a:t>
            </a:r>
            <a:r>
              <a:rPr lang="en-CA" sz="1500" dirty="0">
                <a:solidFill>
                  <a:schemeClr val="tx1">
                    <a:lumMod val="75000"/>
                    <a:lumOff val="25000"/>
                  </a:schemeClr>
                </a:solidFill>
                <a:latin typeface="Calibri" panose="020F0502020204030204" pitchFamily="34" charset="0"/>
                <a:cs typeface="Calibri" panose="020F0502020204030204" pitchFamily="34" charset="0"/>
              </a:rPr>
              <a:t>the colour coded risk ratings for each requirement.  </a:t>
            </a:r>
            <a:endParaRPr lang="en-CA" sz="1500" dirty="0" smtClean="0">
              <a:solidFill>
                <a:schemeClr val="tx1">
                  <a:lumMod val="75000"/>
                  <a:lumOff val="25000"/>
                </a:schemeClr>
              </a:solidFill>
              <a:latin typeface="Calibri" panose="020F0502020204030204" pitchFamily="34" charset="0"/>
              <a:cs typeface="Calibri" panose="020F0502020204030204" pitchFamily="34" charset="0"/>
            </a:endParaRPr>
          </a:p>
          <a:p>
            <a:pPr marL="742950" lvl="1" indent="-285750">
              <a:buClr>
                <a:srgbClr val="F79646">
                  <a:lumMod val="75000"/>
                </a:srgbClr>
              </a:buClr>
              <a:buFont typeface="Wingdings" panose="05000000000000000000" pitchFamily="2" charset="2"/>
              <a:buChar char="§"/>
            </a:pPr>
            <a:endParaRPr lang="en-CA" sz="1500" dirty="0">
              <a:solidFill>
                <a:schemeClr val="tx1">
                  <a:lumMod val="75000"/>
                  <a:lumOff val="25000"/>
                </a:schemeClr>
              </a:solidFill>
              <a:latin typeface="Calibri" panose="020F0502020204030204" pitchFamily="34" charset="0"/>
              <a:cs typeface="Calibri" panose="020F0502020204030204" pitchFamily="34" charset="0"/>
            </a:endParaRPr>
          </a:p>
          <a:p>
            <a:pPr>
              <a:buClr>
                <a:srgbClr val="F79646">
                  <a:lumMod val="75000"/>
                </a:srgbClr>
              </a:buClr>
            </a:pPr>
            <a:r>
              <a:rPr lang="en-CA" sz="1500" dirty="0" smtClean="0">
                <a:solidFill>
                  <a:schemeClr val="accent6">
                    <a:lumMod val="75000"/>
                  </a:schemeClr>
                </a:solidFill>
                <a:latin typeface="Calibri" panose="020F0502020204030204" pitchFamily="34" charset="0"/>
                <a:cs typeface="Calibri" panose="020F0502020204030204" pitchFamily="34" charset="0"/>
              </a:rPr>
              <a:t>INDICATORS</a:t>
            </a:r>
          </a:p>
          <a:p>
            <a:pPr marL="742950" lvl="1" indent="-285750">
              <a:buClr>
                <a:srgbClr val="F79646">
                  <a:lumMod val="75000"/>
                </a:srgbClr>
              </a:buClr>
              <a:buFont typeface="Wingdings" panose="05000000000000000000" pitchFamily="2" charset="2"/>
              <a:buChar char="§"/>
            </a:pPr>
            <a:r>
              <a:rPr lang="en-CA" sz="1500" dirty="0" smtClean="0">
                <a:solidFill>
                  <a:schemeClr val="tx1">
                    <a:lumMod val="75000"/>
                    <a:lumOff val="25000"/>
                  </a:schemeClr>
                </a:solidFill>
                <a:latin typeface="Calibri" panose="020F0502020204030204" pitchFamily="34" charset="0"/>
                <a:cs typeface="Calibri" panose="020F0502020204030204" pitchFamily="34" charset="0"/>
              </a:rPr>
              <a:t>The </a:t>
            </a:r>
            <a:r>
              <a:rPr lang="en-CA" sz="1500" dirty="0">
                <a:solidFill>
                  <a:schemeClr val="tx1">
                    <a:lumMod val="75000"/>
                    <a:lumOff val="25000"/>
                  </a:schemeClr>
                </a:solidFill>
                <a:latin typeface="Calibri" panose="020F0502020204030204" pitchFamily="34" charset="0"/>
                <a:cs typeface="Calibri" panose="020F0502020204030204" pitchFamily="34" charset="0"/>
              </a:rPr>
              <a:t>i</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ndicators on the list, </a:t>
            </a:r>
            <a:r>
              <a:rPr lang="en-CA" sz="1500" dirty="0">
                <a:solidFill>
                  <a:schemeClr val="tx1">
                    <a:lumMod val="75000"/>
                    <a:lumOff val="25000"/>
                  </a:schemeClr>
                </a:solidFill>
                <a:latin typeface="Calibri" panose="020F0502020204030204" pitchFamily="34" charset="0"/>
                <a:cs typeface="Calibri" panose="020F0502020204030204" pitchFamily="34" charset="0"/>
              </a:rPr>
              <a:t>although not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exhaustive, specify </a:t>
            </a:r>
            <a:r>
              <a:rPr lang="en-CA" sz="1500" dirty="0">
                <a:solidFill>
                  <a:schemeClr val="tx1">
                    <a:lumMod val="75000"/>
                    <a:lumOff val="25000"/>
                  </a:schemeClr>
                </a:solidFill>
                <a:latin typeface="Calibri" panose="020F0502020204030204" pitchFamily="34" charset="0"/>
                <a:cs typeface="Calibri" panose="020F0502020204030204" pitchFamily="34" charset="0"/>
              </a:rPr>
              <a:t>methods that the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service agency </a:t>
            </a:r>
            <a:r>
              <a:rPr lang="en-CA" sz="1500" b="1" dirty="0">
                <a:solidFill>
                  <a:schemeClr val="tx1">
                    <a:lumMod val="75000"/>
                    <a:lumOff val="25000"/>
                  </a:schemeClr>
                </a:solidFill>
                <a:latin typeface="Calibri" panose="020F0502020204030204" pitchFamily="34" charset="0"/>
                <a:cs typeface="Calibri" panose="020F0502020204030204" pitchFamily="34" charset="0"/>
              </a:rPr>
              <a:t>may </a:t>
            </a:r>
            <a:r>
              <a:rPr lang="en-CA" sz="1500" dirty="0">
                <a:solidFill>
                  <a:schemeClr val="tx1">
                    <a:lumMod val="75000"/>
                    <a:lumOff val="25000"/>
                  </a:schemeClr>
                </a:solidFill>
                <a:latin typeface="Calibri" panose="020F0502020204030204" pitchFamily="34" charset="0"/>
                <a:cs typeface="Calibri" panose="020F0502020204030204" pitchFamily="34" charset="0"/>
              </a:rPr>
              <a:t>use to show or indicate compliance with the sections of the legislation and p</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olicy </a:t>
            </a:r>
            <a:r>
              <a:rPr lang="en-CA" sz="1500" dirty="0">
                <a:solidFill>
                  <a:schemeClr val="tx1">
                    <a:lumMod val="75000"/>
                    <a:lumOff val="25000"/>
                  </a:schemeClr>
                </a:solidFill>
                <a:latin typeface="Calibri" panose="020F0502020204030204" pitchFamily="34" charset="0"/>
                <a:cs typeface="Calibri" panose="020F0502020204030204" pitchFamily="34" charset="0"/>
              </a:rPr>
              <a:t>d</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irectives</a:t>
            </a:r>
            <a:r>
              <a:rPr lang="en-CA" sz="1500" dirty="0">
                <a:solidFill>
                  <a:schemeClr val="tx1">
                    <a:lumMod val="75000"/>
                    <a:lumOff val="25000"/>
                  </a:schemeClr>
                </a:solidFill>
                <a:latin typeface="Calibri" panose="020F0502020204030204" pitchFamily="34" charset="0"/>
                <a:cs typeface="Calibri" panose="020F0502020204030204" pitchFamily="34" charset="0"/>
              </a:rPr>
              <a:t>.  </a:t>
            </a:r>
            <a:endParaRPr lang="en-CA" sz="1500" dirty="0" smtClean="0">
              <a:solidFill>
                <a:schemeClr val="tx1">
                  <a:lumMod val="75000"/>
                  <a:lumOff val="25000"/>
                </a:schemeClr>
              </a:solidFill>
              <a:latin typeface="Calibri" panose="020F0502020204030204" pitchFamily="34" charset="0"/>
              <a:cs typeface="Calibri" panose="020F0502020204030204" pitchFamily="34" charset="0"/>
            </a:endParaRPr>
          </a:p>
          <a:p>
            <a:pPr lvl="1">
              <a:buClr>
                <a:srgbClr val="F79646">
                  <a:lumMod val="75000"/>
                </a:srgbClr>
              </a:buClr>
            </a:pPr>
            <a:endParaRPr lang="en-CA" sz="1500" dirty="0" smtClean="0">
              <a:solidFill>
                <a:schemeClr val="tx1">
                  <a:lumMod val="75000"/>
                  <a:lumOff val="25000"/>
                </a:schemeClr>
              </a:solidFill>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pPr/>
              <a:t>11</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8" name="Title 4"/>
          <p:cNvSpPr txBox="1">
            <a:spLocks/>
          </p:cNvSpPr>
          <p:nvPr/>
        </p:nvSpPr>
        <p:spPr>
          <a:xfrm>
            <a:off x="838200" y="152400"/>
            <a:ext cx="6300893" cy="1143000"/>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100000"/>
              </a:lnSpc>
              <a:spcBef>
                <a:spcPct val="0"/>
              </a:spcBef>
              <a:spcAft>
                <a:spcPts val="0"/>
              </a:spcAft>
              <a:buClrTx/>
              <a:buSzTx/>
              <a:buFontTx/>
              <a:buNone/>
              <a:tabLst/>
              <a:defRPr sz="1800" b="1" kern="1200" baseline="0">
                <a:solidFill>
                  <a:schemeClr val="tx1"/>
                </a:solidFill>
                <a:latin typeface="Arial" pitchFamily="34" charset="0"/>
                <a:ea typeface="+mj-ea"/>
                <a:cs typeface="+mj-cs"/>
              </a:defRPr>
            </a:lvl1pPr>
          </a:lstStyle>
          <a:p>
            <a:r>
              <a:rPr lang="en-CA" sz="2200" b="0" dirty="0" smtClean="0">
                <a:latin typeface="Calibri" panose="020F0502020204030204" pitchFamily="34" charset="0"/>
                <a:cs typeface="Calibri" panose="020F0502020204030204" pitchFamily="34" charset="0"/>
              </a:rPr>
              <a:t>Compliance Support</a:t>
            </a:r>
            <a:r>
              <a:rPr lang="en-CA" sz="2200" dirty="0" smtClean="0">
                <a:latin typeface="Calibri" panose="020F0502020204030204" pitchFamily="34" charset="0"/>
                <a:cs typeface="Calibri" panose="020F0502020204030204" pitchFamily="34" charset="0"/>
              </a:rPr>
              <a:t/>
            </a:r>
            <a:br>
              <a:rPr lang="en-CA" sz="2200" dirty="0" smtClean="0">
                <a:latin typeface="Calibri" panose="020F0502020204030204" pitchFamily="34" charset="0"/>
                <a:cs typeface="Calibri" panose="020F0502020204030204" pitchFamily="34" charset="0"/>
              </a:rPr>
            </a:br>
            <a:r>
              <a:rPr lang="en-CA" b="0" dirty="0" smtClean="0">
                <a:solidFill>
                  <a:schemeClr val="accent6">
                    <a:lumMod val="75000"/>
                  </a:schemeClr>
                </a:solidFill>
                <a:latin typeface="Calibri" panose="020F0502020204030204" pitchFamily="34" charset="0"/>
                <a:cs typeface="Calibri" panose="020F0502020204030204" pitchFamily="34" charset="0"/>
              </a:rPr>
              <a:t>Indicator List / Program Requirements cont’d</a:t>
            </a:r>
            <a:r>
              <a:rPr lang="en-CA" dirty="0" smtClean="0">
                <a:cs typeface="Arial" panose="020B0604020202020204" pitchFamily="34" charset="0"/>
              </a:rPr>
              <a:t/>
            </a:r>
            <a:br>
              <a:rPr lang="en-CA" dirty="0" smtClean="0">
                <a:cs typeface="Arial" panose="020B0604020202020204" pitchFamily="34" charset="0"/>
              </a:rPr>
            </a:br>
            <a:endParaRPr lang="en-CA"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658" y="1047750"/>
            <a:ext cx="777240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p:nvPr/>
        </p:nvPicPr>
        <p:blipFill rotWithShape="1">
          <a:blip r:embed="rId4"/>
          <a:srcRect l="7150" t="17376" r="6244" b="13288"/>
          <a:stretch/>
        </p:blipFill>
        <p:spPr bwMode="auto">
          <a:xfrm>
            <a:off x="600658" y="3352800"/>
            <a:ext cx="8156713" cy="3010600"/>
          </a:xfrm>
          <a:prstGeom prst="rect">
            <a:avLst/>
          </a:prstGeom>
          <a:ln>
            <a:noFill/>
          </a:ln>
          <a:extLst>
            <a:ext uri="{53640926-AAD7-44D8-BBD7-CCE9431645EC}">
              <a14:shadowObscured xmlns:a14="http://schemas.microsoft.com/office/drawing/2010/main"/>
            </a:ext>
          </a:extLst>
        </p:spPr>
      </p:pic>
      <p:sp>
        <p:nvSpPr>
          <p:cNvPr id="11" name="Oval 10"/>
          <p:cNvSpPr/>
          <p:nvPr/>
        </p:nvSpPr>
        <p:spPr>
          <a:xfrm>
            <a:off x="2789583" y="3301226"/>
            <a:ext cx="685800" cy="375809"/>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5943600" y="3307079"/>
            <a:ext cx="762000" cy="382583"/>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444763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1561" y="1524000"/>
            <a:ext cx="7767119" cy="3785652"/>
          </a:xfrm>
          <a:prstGeom prst="rect">
            <a:avLst/>
          </a:prstGeom>
          <a:noFill/>
        </p:spPr>
        <p:txBody>
          <a:bodyPr wrap="square" rtlCol="0">
            <a:spAutoFit/>
          </a:bodyPr>
          <a:lstStyle/>
          <a:p>
            <a:pPr indent="-231775">
              <a:buClr>
                <a:schemeClr val="accent6">
                  <a:lumMod val="75000"/>
                </a:schemeClr>
              </a:buCl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The ministry has prepared a </a:t>
            </a:r>
            <a:r>
              <a:rPr lang="en-CA" sz="1500" dirty="0">
                <a:solidFill>
                  <a:schemeClr val="tx1">
                    <a:lumMod val="65000"/>
                    <a:lumOff val="35000"/>
                  </a:schemeClr>
                </a:solidFill>
                <a:latin typeface="Calibri" panose="020F0502020204030204" pitchFamily="34" charset="0"/>
                <a:cs typeface="Calibri" panose="020F0502020204030204" pitchFamily="34" charset="0"/>
              </a:rPr>
              <a:t>supplemental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tool, “QAMClear,” to </a:t>
            </a:r>
            <a:r>
              <a:rPr lang="en-CA" sz="1500" dirty="0">
                <a:solidFill>
                  <a:schemeClr val="tx1">
                    <a:lumMod val="65000"/>
                    <a:lumOff val="35000"/>
                  </a:schemeClr>
                </a:solidFill>
                <a:latin typeface="Calibri" panose="020F0502020204030204" pitchFamily="34" charset="0"/>
                <a:cs typeface="Calibri" panose="020F0502020204030204" pitchFamily="34" charset="0"/>
              </a:rPr>
              <a:t>guide Program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Advisors, Program Supervisors and agencies in addressing </a:t>
            </a:r>
            <a:r>
              <a:rPr lang="en-CA" sz="1500" dirty="0">
                <a:solidFill>
                  <a:schemeClr val="tx1">
                    <a:lumMod val="65000"/>
                    <a:lumOff val="35000"/>
                  </a:schemeClr>
                </a:solidFill>
                <a:latin typeface="Calibri" panose="020F0502020204030204" pitchFamily="34" charset="0"/>
                <a:cs typeface="Calibri" panose="020F0502020204030204" pitchFamily="34" charset="0"/>
              </a:rPr>
              <a:t>specific issues or questions. </a:t>
            </a:r>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marL="225425" lvl="1">
              <a:buClr>
                <a:schemeClr val="accent6">
                  <a:lumMod val="75000"/>
                </a:schemeClr>
              </a:buClr>
            </a:pPr>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a:buClr>
                <a:schemeClr val="accent6">
                  <a:lumMod val="75000"/>
                </a:schemeClr>
              </a:buCl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This tool should </a:t>
            </a:r>
            <a:r>
              <a:rPr lang="en-CA" sz="1500" dirty="0">
                <a:solidFill>
                  <a:schemeClr val="tx1">
                    <a:lumMod val="65000"/>
                    <a:lumOff val="35000"/>
                  </a:schemeClr>
                </a:solidFill>
                <a:latin typeface="Calibri" panose="020F0502020204030204" pitchFamily="34" charset="0"/>
                <a:cs typeface="Calibri" panose="020F0502020204030204" pitchFamily="34" charset="0"/>
              </a:rPr>
              <a:t>reduce varying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interpretations on the intent of regulations, or differences </a:t>
            </a:r>
            <a:r>
              <a:rPr lang="en-CA" sz="1500" dirty="0">
                <a:solidFill>
                  <a:schemeClr val="tx1">
                    <a:lumMod val="65000"/>
                    <a:lumOff val="35000"/>
                  </a:schemeClr>
                </a:solidFill>
                <a:latin typeface="Calibri" panose="020F0502020204030204" pitchFamily="34" charset="0"/>
                <a:cs typeface="Calibri" panose="020F0502020204030204" pitchFamily="34" charset="0"/>
              </a:rPr>
              <a:t>in what is required to meet compliance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as well as </a:t>
            </a:r>
            <a:r>
              <a:rPr lang="en-CA" sz="1500" dirty="0">
                <a:solidFill>
                  <a:schemeClr val="tx1">
                    <a:lumMod val="65000"/>
                    <a:lumOff val="35000"/>
                  </a:schemeClr>
                </a:solidFill>
                <a:latin typeface="Calibri" panose="020F0502020204030204" pitchFamily="34" charset="0"/>
                <a:cs typeface="Calibri" panose="020F0502020204030204" pitchFamily="34" charset="0"/>
              </a:rPr>
              <a:t>changes which may occur in compliance status between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inspections.</a:t>
            </a:r>
          </a:p>
          <a:p>
            <a:pPr>
              <a:buClr>
                <a:schemeClr val="accent6">
                  <a:lumMod val="75000"/>
                </a:schemeClr>
              </a:buClr>
            </a:pPr>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a:buClr>
                <a:schemeClr val="accent6">
                  <a:lumMod val="75000"/>
                </a:schemeClr>
              </a:buCl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QAMClear includes the following information:</a:t>
            </a:r>
          </a:p>
          <a:p>
            <a:pPr>
              <a:buClr>
                <a:schemeClr val="accent6">
                  <a:lumMod val="75000"/>
                </a:schemeClr>
              </a:buCl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512763" lvl="1" indent="-284163">
              <a:buClr>
                <a:schemeClr val="accent6">
                  <a:lumMod val="75000"/>
                </a:schemeClr>
              </a:buClr>
              <a:buFont typeface="Wingdings" panose="05000000000000000000" pitchFamily="2" charset="2"/>
              <a:buChar char="§"/>
            </a:pPr>
            <a:r>
              <a:rPr lang="en-CA" sz="1500" dirty="0">
                <a:solidFill>
                  <a:schemeClr val="tx1">
                    <a:lumMod val="65000"/>
                    <a:lumOff val="35000"/>
                  </a:schemeClr>
                </a:solidFill>
                <a:latin typeface="Calibri" panose="020F0502020204030204" pitchFamily="34" charset="0"/>
                <a:cs typeface="Calibri" panose="020F0502020204030204" pitchFamily="34" charset="0"/>
              </a:rPr>
              <a:t>QAM or policy directive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requirements</a:t>
            </a: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512763" lvl="1" indent="-284163">
              <a:buClr>
                <a:schemeClr val="accent6">
                  <a:lumMod val="75000"/>
                </a:schemeClr>
              </a:buClr>
              <a:buFont typeface="Wingdings" panose="05000000000000000000" pitchFamily="2" charset="2"/>
              <a:buChar char="§"/>
            </a:pPr>
            <a:r>
              <a:rPr lang="en-CA" sz="1500" dirty="0">
                <a:solidFill>
                  <a:schemeClr val="tx1">
                    <a:lumMod val="65000"/>
                    <a:lumOff val="35000"/>
                  </a:schemeClr>
                </a:solidFill>
                <a:latin typeface="Calibri" panose="020F0502020204030204" pitchFamily="34" charset="0"/>
                <a:cs typeface="Calibri" panose="020F0502020204030204" pitchFamily="34" charset="0"/>
              </a:rPr>
              <a:t>Intent of the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requirement</a:t>
            </a: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512763" lvl="1" indent="-284163">
              <a:buClr>
                <a:schemeClr val="accent6">
                  <a:lumMod val="75000"/>
                </a:schemeClr>
              </a:buClr>
              <a:buFont typeface="Wingdings" panose="05000000000000000000" pitchFamily="2" charset="2"/>
              <a:buChar char="§"/>
            </a:pPr>
            <a:r>
              <a:rPr lang="en-CA" sz="1500" dirty="0">
                <a:solidFill>
                  <a:schemeClr val="tx1">
                    <a:lumMod val="65000"/>
                    <a:lumOff val="35000"/>
                  </a:schemeClr>
                </a:solidFill>
                <a:latin typeface="Calibri" panose="020F0502020204030204" pitchFamily="34" charset="0"/>
                <a:cs typeface="Calibri" panose="020F0502020204030204" pitchFamily="34" charset="0"/>
              </a:rPr>
              <a:t>Issue identified as a result of the analysis and the feedback from the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sector</a:t>
            </a: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512763" lvl="1" indent="-284163">
              <a:buClr>
                <a:schemeClr val="accent6">
                  <a:lumMod val="75000"/>
                </a:schemeClr>
              </a:buClr>
              <a:buFont typeface="Wingdings" panose="05000000000000000000" pitchFamily="2" charset="2"/>
              <a:buChar char="§"/>
            </a:pPr>
            <a:r>
              <a:rPr lang="en-CA" sz="1500" dirty="0">
                <a:solidFill>
                  <a:schemeClr val="tx1">
                    <a:lumMod val="65000"/>
                    <a:lumOff val="35000"/>
                  </a:schemeClr>
                </a:solidFill>
                <a:latin typeface="Calibri" panose="020F0502020204030204" pitchFamily="34" charset="0"/>
                <a:cs typeface="Calibri" panose="020F0502020204030204" pitchFamily="34" charset="0"/>
              </a:rPr>
              <a:t>Operational Guidance - evidence for compliance or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non-compliance.</a:t>
            </a: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lvl="0"/>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a:buClr>
                <a:schemeClr val="accent6">
                  <a:lumMod val="75000"/>
                </a:schemeClr>
              </a:buCl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QAMClear is accessible on the QAM website (</a:t>
            </a:r>
            <a:r>
              <a:rPr lang="en-CA" sz="1500" u="sng" dirty="0" smtClean="0">
                <a:solidFill>
                  <a:schemeClr val="tx1">
                    <a:lumMod val="65000"/>
                    <a:lumOff val="35000"/>
                  </a:schemeClr>
                </a:solidFill>
                <a:latin typeface="Calibri" panose="020F0502020204030204" pitchFamily="34" charset="0"/>
                <a:cs typeface="Calibri" panose="020F0502020204030204" pitchFamily="34" charset="0"/>
                <a:hlinkClick r:id="rId2"/>
              </a:rPr>
              <a:t>www.qamtraining.net</a:t>
            </a:r>
            <a:r>
              <a:rPr lang="en-CA" sz="1500" u="sng" dirty="0" smtClean="0">
                <a:solidFill>
                  <a:schemeClr val="tx1">
                    <a:lumMod val="65000"/>
                    <a:lumOff val="35000"/>
                  </a:schemeClr>
                </a:solidFill>
                <a:latin typeface="Calibri" panose="020F0502020204030204" pitchFamily="34" charset="0"/>
                <a:cs typeface="Calibri" panose="020F0502020204030204" pitchFamily="34" charset="0"/>
              </a:rPr>
              <a:t>)</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 </a:t>
            </a:r>
            <a:r>
              <a:rPr lang="en-CA" sz="1500" dirty="0">
                <a:solidFill>
                  <a:schemeClr val="tx1">
                    <a:lumMod val="65000"/>
                    <a:lumOff val="35000"/>
                  </a:schemeClr>
                </a:solidFill>
                <a:latin typeface="Calibri" panose="020F0502020204030204" pitchFamily="34" charset="0"/>
                <a:cs typeface="Calibri" panose="020F0502020204030204" pitchFamily="34" charset="0"/>
              </a:rPr>
              <a:t>and will be updated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as necessary.  </a:t>
            </a:r>
          </a:p>
        </p:txBody>
      </p:sp>
      <p:sp>
        <p:nvSpPr>
          <p:cNvPr id="4" name="Slide Number Placeholder 3"/>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t>12</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9" name="Title 4"/>
          <p:cNvSpPr>
            <a:spLocks noGrp="1"/>
          </p:cNvSpPr>
          <p:nvPr>
            <p:ph type="title"/>
          </p:nvPr>
        </p:nvSpPr>
        <p:spPr>
          <a:xfrm>
            <a:off x="838200" y="228600"/>
            <a:ext cx="6529493" cy="1143000"/>
          </a:xfrm>
        </p:spPr>
        <p:txBody>
          <a:bodyPr>
            <a:noAutofit/>
          </a:bodyPr>
          <a:lstStyle/>
          <a:p>
            <a:r>
              <a:rPr lang="en-CA" sz="2200" b="0" dirty="0" smtClean="0">
                <a:solidFill>
                  <a:schemeClr val="tx1">
                    <a:lumMod val="75000"/>
                    <a:lumOff val="25000"/>
                  </a:schemeClr>
                </a:solidFill>
                <a:latin typeface="Calibri" panose="020F0502020204030204" pitchFamily="34" charset="0"/>
                <a:cs typeface="Calibri" panose="020F0502020204030204" pitchFamily="34" charset="0"/>
              </a:rPr>
              <a:t>Compliance Support </a:t>
            </a:r>
            <a:r>
              <a:rPr lang="en-CA" sz="2200" dirty="0">
                <a:latin typeface="Calibri" panose="020F0502020204030204" pitchFamily="34" charset="0"/>
                <a:cs typeface="Calibri" panose="020F0502020204030204" pitchFamily="34" charset="0"/>
              </a:rPr>
              <a:t/>
            </a:r>
            <a:br>
              <a:rPr lang="en-CA" sz="2200" dirty="0">
                <a:latin typeface="Calibri" panose="020F0502020204030204" pitchFamily="34" charset="0"/>
                <a:cs typeface="Calibri" panose="020F0502020204030204" pitchFamily="34" charset="0"/>
              </a:rPr>
            </a:br>
            <a:r>
              <a:rPr lang="en-CA" b="0" dirty="0" smtClean="0">
                <a:solidFill>
                  <a:schemeClr val="accent6">
                    <a:lumMod val="75000"/>
                  </a:schemeClr>
                </a:solidFill>
                <a:latin typeface="Calibri" panose="020F0502020204030204" pitchFamily="34" charset="0"/>
                <a:cs typeface="Calibri" panose="020F0502020204030204" pitchFamily="34" charset="0"/>
              </a:rPr>
              <a:t>QAMClear</a:t>
            </a:r>
            <a:r>
              <a:rPr lang="en-CA" sz="2200" dirty="0" smtClean="0">
                <a:cs typeface="Arial" panose="020B0604020202020204" pitchFamily="34" charset="0"/>
              </a:rPr>
              <a:t/>
            </a:r>
            <a:br>
              <a:rPr lang="en-CA" sz="2200" dirty="0" smtClean="0">
                <a:cs typeface="Arial" panose="020B0604020202020204" pitchFamily="34" charset="0"/>
              </a:rPr>
            </a:br>
            <a:endParaRPr lang="en-CA" sz="2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 y="1066800"/>
            <a:ext cx="777240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3978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1371600"/>
            <a:ext cx="7772400" cy="4478149"/>
          </a:xfrm>
          <a:prstGeom prst="rect">
            <a:avLst/>
          </a:prstGeom>
          <a:noFill/>
        </p:spPr>
        <p:txBody>
          <a:bodyPr wrap="square" rtlCol="0">
            <a:spAutoFit/>
          </a:bodyPr>
          <a:lstStyle/>
          <a:p>
            <a:pPr>
              <a:buClr>
                <a:srgbClr val="F79646">
                  <a:lumMod val="75000"/>
                </a:srgbClr>
              </a:buClr>
            </a:pPr>
            <a:r>
              <a:rPr lang="en-CA" sz="1500" dirty="0" smtClean="0">
                <a:solidFill>
                  <a:schemeClr val="tx1">
                    <a:lumMod val="75000"/>
                    <a:lumOff val="25000"/>
                  </a:schemeClr>
                </a:solidFill>
                <a:latin typeface="Calibri" panose="020F0502020204030204" pitchFamily="34" charset="0"/>
                <a:cs typeface="Calibri" panose="020F0502020204030204" pitchFamily="34" charset="0"/>
              </a:rPr>
              <a:t>The following reference documents to assist service agencies funded under Adult Protective Services and Employment Supports in preparing for the compliance inspection, are available on the QAM website. </a:t>
            </a:r>
          </a:p>
          <a:p>
            <a:pPr marL="285750" indent="171450">
              <a:buClr>
                <a:srgbClr val="F79646">
                  <a:lumMod val="75000"/>
                </a:srgbClr>
              </a:buClr>
              <a:buFont typeface="Wingdings" panose="05000000000000000000" pitchFamily="2" charset="2"/>
              <a:buChar char="§"/>
            </a:pPr>
            <a:r>
              <a:rPr lang="en-CA" sz="1500" b="1" dirty="0" smtClean="0">
                <a:solidFill>
                  <a:schemeClr val="tx1">
                    <a:lumMod val="75000"/>
                    <a:lumOff val="25000"/>
                  </a:schemeClr>
                </a:solidFill>
                <a:latin typeface="Calibri" panose="020F0502020204030204" pitchFamily="34" charset="0"/>
                <a:cs typeface="Calibri" panose="020F0502020204030204" pitchFamily="34" charset="0"/>
              </a:rPr>
              <a:t>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QAM </a:t>
            </a:r>
            <a:r>
              <a:rPr lang="en-CA" sz="1500" dirty="0">
                <a:solidFill>
                  <a:schemeClr val="tx1">
                    <a:lumMod val="75000"/>
                    <a:lumOff val="25000"/>
                  </a:schemeClr>
                </a:solidFill>
                <a:latin typeface="Calibri" panose="020F0502020204030204" pitchFamily="34" charset="0"/>
                <a:cs typeface="Calibri" panose="020F0502020204030204" pitchFamily="34" charset="0"/>
              </a:rPr>
              <a:t>web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site:</a:t>
            </a:r>
            <a:r>
              <a:rPr lang="en-CA" sz="1500" dirty="0">
                <a:solidFill>
                  <a:schemeClr val="tx1">
                    <a:lumMod val="65000"/>
                    <a:lumOff val="35000"/>
                  </a:schemeClr>
                </a:solidFill>
                <a:latin typeface="Calibri" panose="020F0502020204030204" pitchFamily="34" charset="0"/>
                <a:cs typeface="Calibri" panose="020F0502020204030204" pitchFamily="34" charset="0"/>
              </a:rPr>
              <a:t>  </a:t>
            </a:r>
            <a:r>
              <a:rPr lang="en-CA" sz="1500" u="sng" dirty="0">
                <a:solidFill>
                  <a:schemeClr val="tx1">
                    <a:lumMod val="65000"/>
                    <a:lumOff val="35000"/>
                  </a:schemeClr>
                </a:solidFill>
                <a:latin typeface="Calibri" panose="020F0502020204030204" pitchFamily="34" charset="0"/>
                <a:cs typeface="Calibri" panose="020F0502020204030204" pitchFamily="34" charset="0"/>
                <a:hlinkClick r:id="rId2"/>
              </a:rPr>
              <a:t>http://qamtraining.net/files_english.html</a:t>
            </a: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0" lvl="2">
              <a:buClr>
                <a:prstClr val="black"/>
              </a:buClr>
            </a:pPr>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marL="0" lvl="2">
              <a:buClr>
                <a:srgbClr val="F79646">
                  <a:lumMod val="75000"/>
                </a:srgbClr>
              </a:buClr>
            </a:pPr>
            <a:r>
              <a:rPr lang="en-CA" sz="1500" dirty="0">
                <a:solidFill>
                  <a:schemeClr val="tx1">
                    <a:lumMod val="75000"/>
                    <a:lumOff val="25000"/>
                  </a:schemeClr>
                </a:solidFill>
                <a:latin typeface="Calibri" panose="020F0502020204030204" pitchFamily="34" charset="0"/>
                <a:cs typeface="Calibri" panose="020F0502020204030204" pitchFamily="34" charset="0"/>
              </a:rPr>
              <a:t>Some key tools on the site you should be familiar with are referenced below</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a:t>
            </a:r>
          </a:p>
          <a:p>
            <a:pPr marL="0" lvl="2">
              <a:buClr>
                <a:srgbClr val="F79646">
                  <a:lumMod val="75000"/>
                </a:srgbClr>
              </a:buClr>
            </a:pPr>
            <a:endParaRPr lang="en-CA" sz="15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Clr>
                <a:srgbClr val="F79646">
                  <a:lumMod val="75000"/>
                </a:srgbClr>
              </a:buClr>
              <a:buFont typeface="Wingdings" panose="05000000000000000000" pitchFamily="2" charset="2"/>
              <a:buChar char="§"/>
            </a:pPr>
            <a:r>
              <a:rPr lang="en-US" sz="1500" u="sng" dirty="0">
                <a:solidFill>
                  <a:schemeClr val="tx1">
                    <a:lumMod val="65000"/>
                    <a:lumOff val="35000"/>
                  </a:schemeClr>
                </a:solidFill>
                <a:latin typeface="Calibri" panose="020F0502020204030204" pitchFamily="34" charset="0"/>
                <a:cs typeface="Calibri" panose="020F0502020204030204" pitchFamily="34" charset="0"/>
                <a:hlinkClick r:id="rId3"/>
              </a:rPr>
              <a:t>Developmental Service Compliance Inspection: Indicator List</a:t>
            </a:r>
            <a:r>
              <a:rPr lang="en-US" sz="1500" dirty="0">
                <a:solidFill>
                  <a:schemeClr val="tx1">
                    <a:lumMod val="65000"/>
                    <a:lumOff val="35000"/>
                  </a:schemeClr>
                </a:solidFill>
                <a:latin typeface="Calibri" panose="020F0502020204030204" pitchFamily="34" charset="0"/>
                <a:cs typeface="Calibri" panose="020F0502020204030204" pitchFamily="34" charset="0"/>
              </a:rPr>
              <a:t> </a:t>
            </a:r>
            <a:r>
              <a:rPr lang="en-US" sz="1500" dirty="0" smtClean="0">
                <a:solidFill>
                  <a:schemeClr val="tx1">
                    <a:lumMod val="65000"/>
                    <a:lumOff val="35000"/>
                  </a:schemeClr>
                </a:solidFill>
                <a:latin typeface="Calibri" panose="020F0502020204030204" pitchFamily="34" charset="0"/>
                <a:cs typeface="Calibri" panose="020F0502020204030204" pitchFamily="34" charset="0"/>
              </a:rPr>
              <a:t> </a:t>
            </a:r>
          </a:p>
          <a:p>
            <a:pPr marL="800100" lvl="1" indent="-342900">
              <a:buClr>
                <a:srgbClr val="F79646">
                  <a:lumMod val="75000"/>
                </a:srgbClr>
              </a:buClr>
              <a:buFont typeface="Wingdings" panose="05000000000000000000" pitchFamily="2" charset="2"/>
              <a:buChar char="§"/>
            </a:pPr>
            <a:r>
              <a:rPr lang="en-US" sz="1500" dirty="0" smtClean="0">
                <a:solidFill>
                  <a:schemeClr val="tx1">
                    <a:lumMod val="75000"/>
                    <a:lumOff val="25000"/>
                  </a:schemeClr>
                </a:solidFill>
                <a:latin typeface="Calibri" panose="020F0502020204030204" pitchFamily="34" charset="0"/>
                <a:cs typeface="Calibri" panose="020F0502020204030204" pitchFamily="34" charset="0"/>
              </a:rPr>
              <a:t>The Indicator List is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the primary tool the Developmental Services Compliance Team </a:t>
            </a:r>
            <a:r>
              <a:rPr lang="en-CA" sz="1500" dirty="0">
                <a:solidFill>
                  <a:schemeClr val="tx1">
                    <a:lumMod val="75000"/>
                    <a:lumOff val="25000"/>
                  </a:schemeClr>
                </a:solidFill>
                <a:latin typeface="Calibri" panose="020F0502020204030204" pitchFamily="34" charset="0"/>
                <a:cs typeface="Calibri" panose="020F0502020204030204" pitchFamily="34" charset="0"/>
              </a:rPr>
              <a:t>uses to support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service agencies </a:t>
            </a:r>
            <a:r>
              <a:rPr lang="en-CA" sz="1500" dirty="0">
                <a:solidFill>
                  <a:schemeClr val="tx1">
                    <a:lumMod val="75000"/>
                    <a:lumOff val="25000"/>
                  </a:schemeClr>
                </a:solidFill>
                <a:latin typeface="Calibri" panose="020F0502020204030204" pitchFamily="34" charset="0"/>
                <a:cs typeface="Calibri" panose="020F0502020204030204" pitchFamily="34" charset="0"/>
              </a:rPr>
              <a:t>and help them understand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their responsibilities under SIPDDA, Quality Assurance Measures and the Policy Directives.</a:t>
            </a:r>
          </a:p>
          <a:p>
            <a:pPr lvl="1">
              <a:buClr>
                <a:srgbClr val="F79646">
                  <a:lumMod val="75000"/>
                </a:srgbClr>
              </a:buClr>
            </a:pPr>
            <a:endParaRPr lang="en-US" sz="15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Clr>
                <a:srgbClr val="F79646">
                  <a:lumMod val="75000"/>
                </a:srgbClr>
              </a:buClr>
              <a:buFont typeface="Wingdings" panose="05000000000000000000" pitchFamily="2" charset="2"/>
              <a:buChar char="§"/>
            </a:pPr>
            <a:r>
              <a:rPr lang="en-US" sz="1500" u="sng" dirty="0" smtClean="0">
                <a:solidFill>
                  <a:srgbClr val="0000FF"/>
                </a:solidFill>
                <a:latin typeface="Calibri" panose="020F0502020204030204" pitchFamily="34" charset="0"/>
                <a:cs typeface="Calibri" panose="020F0502020204030204" pitchFamily="34" charset="0"/>
                <a:hlinkClick r:id="rId4"/>
              </a:rPr>
              <a:t>Developmental </a:t>
            </a:r>
            <a:r>
              <a:rPr lang="en-US" sz="1500" u="sng" dirty="0">
                <a:solidFill>
                  <a:srgbClr val="0000FF"/>
                </a:solidFill>
                <a:latin typeface="Calibri" panose="020F0502020204030204" pitchFamily="34" charset="0"/>
                <a:cs typeface="Calibri" panose="020F0502020204030204" pitchFamily="34" charset="0"/>
                <a:hlinkClick r:id="rId4"/>
              </a:rPr>
              <a:t>Services Comprehensive Inspection List </a:t>
            </a:r>
            <a:r>
              <a:rPr lang="en-US" sz="1500" u="sng" dirty="0" smtClean="0">
                <a:solidFill>
                  <a:srgbClr val="0000FF"/>
                </a:solidFill>
                <a:latin typeface="Calibri" panose="020F0502020204030204" pitchFamily="34" charset="0"/>
                <a:cs typeface="Calibri" panose="020F0502020204030204" pitchFamily="34" charset="0"/>
              </a:rPr>
              <a:t>for Employment Support and Adult Protective Services Programs</a:t>
            </a:r>
            <a:endParaRPr lang="en-US" sz="1500" u="sng" dirty="0">
              <a:solidFill>
                <a:srgbClr val="0000FF"/>
              </a:solidFill>
              <a:latin typeface="Calibri" panose="020F0502020204030204" pitchFamily="34" charset="0"/>
              <a:cs typeface="Calibri" panose="020F0502020204030204" pitchFamily="34" charset="0"/>
            </a:endParaRPr>
          </a:p>
          <a:p>
            <a:pPr marL="742950" lvl="1" indent="-285750">
              <a:buClr>
                <a:srgbClr val="F79646">
                  <a:lumMod val="75000"/>
                </a:srgbClr>
              </a:buClr>
              <a:buFont typeface="Wingdings" panose="05000000000000000000" pitchFamily="2" charset="2"/>
              <a:buChar char="§"/>
            </a:pPr>
            <a:r>
              <a:rPr lang="en-US" sz="1500" dirty="0">
                <a:solidFill>
                  <a:schemeClr val="tx1">
                    <a:lumMod val="75000"/>
                    <a:lumOff val="25000"/>
                  </a:schemeClr>
                </a:solidFill>
                <a:latin typeface="Calibri" panose="020F0502020204030204" pitchFamily="34" charset="0"/>
                <a:cs typeface="Calibri" panose="020F0502020204030204" pitchFamily="34" charset="0"/>
              </a:rPr>
              <a:t>Complete list of all </a:t>
            </a:r>
            <a:r>
              <a:rPr lang="en-US" sz="1500" dirty="0" smtClean="0">
                <a:solidFill>
                  <a:schemeClr val="tx1">
                    <a:lumMod val="75000"/>
                    <a:lumOff val="25000"/>
                  </a:schemeClr>
                </a:solidFill>
                <a:latin typeface="Calibri" panose="020F0502020204030204" pitchFamily="34" charset="0"/>
                <a:cs typeface="Calibri" panose="020F0502020204030204" pitchFamily="34" charset="0"/>
              </a:rPr>
              <a:t>145 applicable requirements.</a:t>
            </a:r>
          </a:p>
          <a:p>
            <a:pPr lvl="1">
              <a:buClr>
                <a:srgbClr val="F79646">
                  <a:lumMod val="75000"/>
                </a:srgbClr>
              </a:buClr>
            </a:pPr>
            <a:endParaRPr lang="en-CA" sz="15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Clr>
                <a:srgbClr val="F79646">
                  <a:lumMod val="75000"/>
                </a:srgbClr>
              </a:buClr>
              <a:buFont typeface="Wingdings" panose="05000000000000000000" pitchFamily="2" charset="2"/>
              <a:buChar char="§"/>
            </a:pPr>
            <a:r>
              <a:rPr lang="en-US" sz="1500" u="sng" dirty="0" smtClean="0">
                <a:solidFill>
                  <a:schemeClr val="tx1">
                    <a:lumMod val="65000"/>
                    <a:lumOff val="35000"/>
                  </a:schemeClr>
                </a:solidFill>
                <a:latin typeface="Calibri" panose="020F0502020204030204" pitchFamily="34" charset="0"/>
                <a:cs typeface="Calibri" panose="020F0502020204030204" pitchFamily="34" charset="0"/>
                <a:hlinkClick r:id="rId5"/>
              </a:rPr>
              <a:t>Compliance Tip Sheet </a:t>
            </a:r>
            <a:endParaRPr lang="en-US" sz="15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rgbClr val="F79646">
                  <a:lumMod val="75000"/>
                </a:srgbClr>
              </a:buClr>
              <a:buFont typeface="Wingdings" panose="05000000000000000000" pitchFamily="2" charset="2"/>
              <a:buChar char="§"/>
            </a:pPr>
            <a:r>
              <a:rPr lang="en-US" sz="1500" dirty="0">
                <a:solidFill>
                  <a:schemeClr val="tx1">
                    <a:lumMod val="75000"/>
                    <a:lumOff val="25000"/>
                  </a:schemeClr>
                </a:solidFill>
                <a:latin typeface="Calibri" panose="020F0502020204030204" pitchFamily="34" charset="0"/>
                <a:cs typeface="Calibri" panose="020F0502020204030204" pitchFamily="34" charset="0"/>
              </a:rPr>
              <a:t>The tip sheet provides suggestions to assist </a:t>
            </a:r>
            <a:r>
              <a:rPr lang="en-US" sz="1500" dirty="0" smtClean="0">
                <a:solidFill>
                  <a:schemeClr val="tx1">
                    <a:lumMod val="75000"/>
                    <a:lumOff val="25000"/>
                  </a:schemeClr>
                </a:solidFill>
                <a:latin typeface="Calibri" panose="020F0502020204030204" pitchFamily="34" charset="0"/>
                <a:cs typeface="Calibri" panose="020F0502020204030204" pitchFamily="34" charset="0"/>
              </a:rPr>
              <a:t>service agencies </a:t>
            </a:r>
            <a:r>
              <a:rPr lang="en-US" sz="1500" dirty="0">
                <a:solidFill>
                  <a:schemeClr val="tx1">
                    <a:lumMod val="75000"/>
                    <a:lumOff val="25000"/>
                  </a:schemeClr>
                </a:solidFill>
                <a:latin typeface="Calibri" panose="020F0502020204030204" pitchFamily="34" charset="0"/>
                <a:cs typeface="Calibri" panose="020F0502020204030204" pitchFamily="34" charset="0"/>
              </a:rPr>
              <a:t>to </a:t>
            </a:r>
            <a:r>
              <a:rPr lang="en-US" sz="1500" dirty="0" smtClean="0">
                <a:solidFill>
                  <a:schemeClr val="tx1">
                    <a:lumMod val="75000"/>
                    <a:lumOff val="25000"/>
                  </a:schemeClr>
                </a:solidFill>
                <a:latin typeface="Calibri" panose="020F0502020204030204" pitchFamily="34" charset="0"/>
                <a:cs typeface="Calibri" panose="020F0502020204030204" pitchFamily="34" charset="0"/>
              </a:rPr>
              <a:t>achieve compliance </a:t>
            </a:r>
            <a:r>
              <a:rPr lang="en-US" sz="1500" dirty="0">
                <a:solidFill>
                  <a:schemeClr val="tx1">
                    <a:lumMod val="75000"/>
                    <a:lumOff val="25000"/>
                  </a:schemeClr>
                </a:solidFill>
                <a:latin typeface="Calibri" panose="020F0502020204030204" pitchFamily="34" charset="0"/>
                <a:cs typeface="Calibri" panose="020F0502020204030204" pitchFamily="34" charset="0"/>
              </a:rPr>
              <a:t>in advance of an inspection. The tip sheet will normally accompany an inspection notice</a:t>
            </a:r>
            <a:r>
              <a:rPr lang="en-US" sz="1500" dirty="0" smtClean="0">
                <a:solidFill>
                  <a:schemeClr val="tx1">
                    <a:lumMod val="75000"/>
                    <a:lumOff val="25000"/>
                  </a:schemeClr>
                </a:solidFill>
                <a:latin typeface="Calibri" panose="020F0502020204030204" pitchFamily="34" charset="0"/>
                <a:cs typeface="Calibri" panose="020F0502020204030204" pitchFamily="34" charset="0"/>
              </a:rPr>
              <a:t>.</a:t>
            </a:r>
            <a:endParaRPr lang="en-CA" sz="15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pPr/>
              <a:t>13</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3" name="Title 4"/>
          <p:cNvSpPr>
            <a:spLocks noGrp="1"/>
          </p:cNvSpPr>
          <p:nvPr>
            <p:ph type="title"/>
          </p:nvPr>
        </p:nvSpPr>
        <p:spPr>
          <a:xfrm>
            <a:off x="838200" y="152400"/>
            <a:ext cx="4419600" cy="1143000"/>
          </a:xfrm>
        </p:spPr>
        <p:txBody>
          <a:bodyPr>
            <a:normAutofit/>
          </a:bodyPr>
          <a:lstStyle/>
          <a:p>
            <a:r>
              <a:rPr lang="en-CA" sz="2200" b="0" dirty="0" smtClean="0">
                <a:solidFill>
                  <a:schemeClr val="tx1">
                    <a:lumMod val="75000"/>
                    <a:lumOff val="25000"/>
                  </a:schemeClr>
                </a:solidFill>
                <a:latin typeface="Calibri" panose="020F0502020204030204" pitchFamily="34" charset="0"/>
                <a:cs typeface="Calibri" panose="020F0502020204030204" pitchFamily="34" charset="0"/>
              </a:rPr>
              <a:t>Compliance Support </a:t>
            </a:r>
            <a:r>
              <a:rPr lang="en-CA" sz="2200" dirty="0">
                <a:latin typeface="Calibri" panose="020F0502020204030204" pitchFamily="34" charset="0"/>
                <a:cs typeface="Calibri" panose="020F0502020204030204" pitchFamily="34" charset="0"/>
              </a:rPr>
              <a:t/>
            </a:r>
            <a:br>
              <a:rPr lang="en-CA" sz="2200" dirty="0">
                <a:latin typeface="Calibri" panose="020F0502020204030204" pitchFamily="34" charset="0"/>
                <a:cs typeface="Calibri" panose="020F0502020204030204" pitchFamily="34" charset="0"/>
              </a:rPr>
            </a:br>
            <a:r>
              <a:rPr lang="en-CA" b="0" dirty="0" smtClean="0">
                <a:solidFill>
                  <a:schemeClr val="accent6">
                    <a:lumMod val="75000"/>
                  </a:schemeClr>
                </a:solidFill>
                <a:latin typeface="Calibri" panose="020F0502020204030204" pitchFamily="34" charset="0"/>
                <a:cs typeface="Calibri" panose="020F0502020204030204" pitchFamily="34" charset="0"/>
              </a:rPr>
              <a:t>QAM Website</a:t>
            </a:r>
            <a:r>
              <a:rPr lang="en-CA" dirty="0" smtClean="0">
                <a:cs typeface="Arial" panose="020B0604020202020204" pitchFamily="34" charset="0"/>
              </a:rPr>
              <a:t/>
            </a:r>
            <a:br>
              <a:rPr lang="en-CA" dirty="0" smtClean="0">
                <a:cs typeface="Arial" panose="020B0604020202020204" pitchFamily="34" charset="0"/>
              </a:rPr>
            </a:br>
            <a:endParaRPr lang="en-CA" dirty="0"/>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914400"/>
            <a:ext cx="777240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4907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599" y="1371600"/>
            <a:ext cx="7764781" cy="4493538"/>
          </a:xfrm>
          <a:prstGeom prst="rect">
            <a:avLst/>
          </a:prstGeom>
          <a:noFill/>
        </p:spPr>
        <p:txBody>
          <a:bodyPr wrap="square" rtlCol="0">
            <a:spAutoFit/>
          </a:bodyPr>
          <a:lstStyle/>
          <a:p>
            <a:r>
              <a:rPr lang="en-CA" sz="1500" dirty="0" smtClean="0">
                <a:solidFill>
                  <a:schemeClr val="accent6">
                    <a:lumMod val="75000"/>
                  </a:schemeClr>
                </a:solidFill>
                <a:latin typeface="Calibri" panose="020F0502020204030204" pitchFamily="34" charset="0"/>
                <a:cs typeface="Calibri" panose="020F0502020204030204" pitchFamily="34" charset="0"/>
              </a:rPr>
              <a:t>MINISTRY PROGRAM </a:t>
            </a:r>
            <a:r>
              <a:rPr lang="en-CA" sz="1500" dirty="0">
                <a:solidFill>
                  <a:schemeClr val="accent6">
                    <a:lumMod val="75000"/>
                  </a:schemeClr>
                </a:solidFill>
                <a:latin typeface="Calibri" panose="020F0502020204030204" pitchFamily="34" charset="0"/>
                <a:cs typeface="Calibri" panose="020F0502020204030204" pitchFamily="34" charset="0"/>
              </a:rPr>
              <a:t>ADVISOR</a:t>
            </a:r>
          </a:p>
          <a:p>
            <a:endParaRPr lang="en-CA" sz="1500" b="1" dirty="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Clr>
                <a:schemeClr val="accent6">
                  <a:lumMod val="75000"/>
                </a:schemeClr>
              </a:buClr>
              <a:buFont typeface="Wingdings" panose="05000000000000000000" pitchFamily="2" charset="2"/>
              <a:buChar char="§"/>
            </a:pPr>
            <a:r>
              <a:rPr lang="en-CA" sz="1500" dirty="0">
                <a:solidFill>
                  <a:schemeClr val="tx1">
                    <a:lumMod val="65000"/>
                    <a:lumOff val="35000"/>
                  </a:schemeClr>
                </a:solidFill>
                <a:latin typeface="Calibri" panose="020F0502020204030204" pitchFamily="34" charset="0"/>
                <a:cs typeface="Calibri" panose="020F0502020204030204" pitchFamily="34" charset="0"/>
              </a:rPr>
              <a:t>Program Advisors are responsible for:</a:t>
            </a:r>
          </a:p>
          <a:p>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
            </a:pPr>
            <a:r>
              <a:rPr lang="en-CA" sz="1500" dirty="0">
                <a:solidFill>
                  <a:schemeClr val="tx1">
                    <a:lumMod val="65000"/>
                    <a:lumOff val="35000"/>
                  </a:schemeClr>
                </a:solidFill>
                <a:latin typeface="Calibri" panose="020F0502020204030204" pitchFamily="34" charset="0"/>
                <a:cs typeface="Calibri" panose="020F0502020204030204" pitchFamily="34" charset="0"/>
              </a:rPr>
              <a:t>Conducting agency based inspections,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evaluating </a:t>
            </a:r>
            <a:r>
              <a:rPr lang="en-CA" sz="1500" dirty="0">
                <a:solidFill>
                  <a:schemeClr val="tx1">
                    <a:lumMod val="65000"/>
                    <a:lumOff val="35000"/>
                  </a:schemeClr>
                </a:solidFill>
                <a:latin typeface="Calibri" panose="020F0502020204030204" pitchFamily="34" charset="0"/>
                <a:cs typeface="Calibri" panose="020F0502020204030204" pitchFamily="34" charset="0"/>
              </a:rPr>
              <a:t>and monitoring the operations of agencies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to ensure compliance </a:t>
            </a:r>
            <a:r>
              <a:rPr lang="en-CA" sz="1500" dirty="0">
                <a:solidFill>
                  <a:schemeClr val="tx1">
                    <a:lumMod val="65000"/>
                    <a:lumOff val="35000"/>
                  </a:schemeClr>
                </a:solidFill>
                <a:latin typeface="Calibri" panose="020F0502020204030204" pitchFamily="34" charset="0"/>
                <a:cs typeface="Calibri" panose="020F0502020204030204" pitchFamily="34" charset="0"/>
              </a:rPr>
              <a:t>with legislative standards;</a:t>
            </a:r>
          </a:p>
          <a:p>
            <a:pPr lvl="1">
              <a:buClr>
                <a:schemeClr val="accent6">
                  <a:lumMod val="75000"/>
                </a:schemeClr>
              </a:buCl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
            </a:pPr>
            <a:r>
              <a:rPr lang="en-CA" sz="1500" dirty="0">
                <a:solidFill>
                  <a:schemeClr val="tx1">
                    <a:lumMod val="65000"/>
                    <a:lumOff val="35000"/>
                  </a:schemeClr>
                </a:solidFill>
                <a:latin typeface="Calibri" panose="020F0502020204030204" pitchFamily="34" charset="0"/>
                <a:cs typeface="Calibri" panose="020F0502020204030204" pitchFamily="34" charset="0"/>
              </a:rPr>
              <a:t>Identifying issues and making recommendations for corrective action/improvements;</a:t>
            </a:r>
          </a:p>
          <a:p>
            <a:pPr lvl="1">
              <a:buClr>
                <a:schemeClr val="accent6">
                  <a:lumMod val="75000"/>
                </a:schemeClr>
              </a:buCl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
            </a:pPr>
            <a:r>
              <a:rPr lang="en-CA" sz="1500" dirty="0">
                <a:solidFill>
                  <a:schemeClr val="tx1">
                    <a:lumMod val="65000"/>
                    <a:lumOff val="35000"/>
                  </a:schemeClr>
                </a:solidFill>
                <a:latin typeface="Calibri" panose="020F0502020204030204" pitchFamily="34" charset="0"/>
                <a:cs typeface="Calibri" panose="020F0502020204030204" pitchFamily="34" charset="0"/>
              </a:rPr>
              <a:t>Providing clarification to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service agencies </a:t>
            </a:r>
            <a:r>
              <a:rPr lang="en-CA" sz="1500" dirty="0">
                <a:solidFill>
                  <a:schemeClr val="tx1">
                    <a:lumMod val="65000"/>
                    <a:lumOff val="35000"/>
                  </a:schemeClr>
                </a:solidFill>
                <a:latin typeface="Calibri" panose="020F0502020204030204" pitchFamily="34" charset="0"/>
                <a:cs typeface="Calibri" panose="020F0502020204030204" pitchFamily="34" charset="0"/>
              </a:rPr>
              <a:t>on the inspection process and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timelines</a:t>
            </a:r>
            <a:r>
              <a:rPr lang="en-CA" sz="1500" dirty="0">
                <a:solidFill>
                  <a:schemeClr val="tx1">
                    <a:lumMod val="65000"/>
                    <a:lumOff val="35000"/>
                  </a:schemeClr>
                </a:solidFill>
                <a:latin typeface="Calibri" panose="020F0502020204030204" pitchFamily="34" charset="0"/>
                <a:cs typeface="Calibri" panose="020F0502020204030204" pitchFamily="34" charset="0"/>
              </a:rPr>
              <a:t>;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and</a:t>
            </a: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lvl="1">
              <a:buClr>
                <a:schemeClr val="accent6">
                  <a:lumMod val="75000"/>
                </a:schemeClr>
              </a:buCl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
            </a:pPr>
            <a:r>
              <a:rPr lang="en-CA" sz="1500" dirty="0">
                <a:solidFill>
                  <a:schemeClr val="tx1">
                    <a:lumMod val="65000"/>
                    <a:lumOff val="35000"/>
                  </a:schemeClr>
                </a:solidFill>
                <a:latin typeface="Calibri" panose="020F0502020204030204" pitchFamily="34" charset="0"/>
                <a:cs typeface="Calibri" panose="020F0502020204030204" pitchFamily="34" charset="0"/>
              </a:rPr>
              <a:t>Communicating the m</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inistry’s </a:t>
            </a:r>
            <a:r>
              <a:rPr lang="en-CA" sz="1500" dirty="0">
                <a:solidFill>
                  <a:schemeClr val="tx1">
                    <a:lumMod val="65000"/>
                    <a:lumOff val="35000"/>
                  </a:schemeClr>
                </a:solidFill>
                <a:latin typeface="Calibri" panose="020F0502020204030204" pitchFamily="34" charset="0"/>
                <a:cs typeface="Calibri" panose="020F0502020204030204" pitchFamily="34" charset="0"/>
              </a:rPr>
              <a:t>expectations for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strengthening compliance across the  Developmental Service sector.</a:t>
            </a:r>
          </a:p>
          <a:p>
            <a:pPr marL="742950" lvl="1" indent="-285750">
              <a:buClr>
                <a:schemeClr val="accent6">
                  <a:lumMod val="75000"/>
                </a:schemeClr>
              </a:buClr>
              <a:buFont typeface="Wingdings" panose="05000000000000000000" pitchFamily="2" charset="2"/>
              <a:buChar char="§"/>
            </a:pPr>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r>
              <a:rPr lang="en-CA" sz="1500" dirty="0" smtClean="0">
                <a:solidFill>
                  <a:schemeClr val="accent6">
                    <a:lumMod val="75000"/>
                  </a:schemeClr>
                </a:solidFill>
                <a:latin typeface="Calibri" panose="020F0502020204030204" pitchFamily="34" charset="0"/>
                <a:cs typeface="Calibri" panose="020F0502020204030204" pitchFamily="34" charset="0"/>
              </a:rPr>
              <a:t>MINISTRY PROGRAM </a:t>
            </a:r>
            <a:r>
              <a:rPr lang="en-CA" sz="1500" dirty="0">
                <a:solidFill>
                  <a:schemeClr val="accent6">
                    <a:lumMod val="75000"/>
                  </a:schemeClr>
                </a:solidFill>
                <a:latin typeface="Calibri" panose="020F0502020204030204" pitchFamily="34" charset="0"/>
                <a:cs typeface="Calibri" panose="020F0502020204030204" pitchFamily="34" charset="0"/>
              </a:rPr>
              <a:t>SUPERVISOR</a:t>
            </a:r>
          </a:p>
          <a:p>
            <a:endParaRPr lang="en-CA" sz="1500" b="1" dirty="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Clr>
                <a:schemeClr val="accent6">
                  <a:lumMod val="75000"/>
                </a:schemeClr>
              </a:buClr>
              <a:buFont typeface="Wingdings" panose="05000000000000000000" pitchFamily="2" charset="2"/>
              <a:buChar char="§"/>
            </a:pPr>
            <a:r>
              <a:rPr lang="en-CA" sz="1500" dirty="0">
                <a:solidFill>
                  <a:schemeClr val="tx1">
                    <a:lumMod val="65000"/>
                    <a:lumOff val="35000"/>
                  </a:schemeClr>
                </a:solidFill>
                <a:latin typeface="Calibri" panose="020F0502020204030204" pitchFamily="34" charset="0"/>
                <a:cs typeface="Calibri" panose="020F0502020204030204" pitchFamily="34" charset="0"/>
              </a:rPr>
              <a:t>Program Supervisors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manage the service contracts with agencies and are </a:t>
            </a:r>
            <a:r>
              <a:rPr lang="en-CA" sz="1500" dirty="0">
                <a:solidFill>
                  <a:schemeClr val="tx1">
                    <a:lumMod val="65000"/>
                    <a:lumOff val="35000"/>
                  </a:schemeClr>
                </a:solidFill>
                <a:latin typeface="Calibri" panose="020F0502020204030204" pitchFamily="34" charset="0"/>
                <a:cs typeface="Calibri" panose="020F0502020204030204" pitchFamily="34" charset="0"/>
              </a:rPr>
              <a:t>responsible for monitoring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and supporting agencies to be compliant </a:t>
            </a:r>
            <a:r>
              <a:rPr lang="en-CA" sz="1500" dirty="0">
                <a:solidFill>
                  <a:schemeClr val="tx1">
                    <a:lumMod val="65000"/>
                    <a:lumOff val="35000"/>
                  </a:schemeClr>
                </a:solidFill>
                <a:latin typeface="Calibri" panose="020F0502020204030204" pitchFamily="34" charset="0"/>
                <a:cs typeface="Calibri" panose="020F0502020204030204" pitchFamily="34" charset="0"/>
              </a:rPr>
              <a:t>with the QAM requirements.</a:t>
            </a:r>
            <a:endParaRPr lang="en-CA" sz="1500" dirty="0">
              <a:solidFill>
                <a:schemeClr val="tx1">
                  <a:lumMod val="65000"/>
                  <a:lumOff val="35000"/>
                </a:schemeClr>
              </a:solidFill>
              <a:latin typeface="Arial" panose="020B0604020202020204" pitchFamily="34" charset="0"/>
              <a:cs typeface="Arial" panose="020B0604020202020204" pitchFamily="34" charset="0"/>
            </a:endParaRPr>
          </a:p>
          <a:p>
            <a:pPr lvl="1">
              <a:buClr>
                <a:schemeClr val="accent6">
                  <a:lumMod val="75000"/>
                </a:schemeClr>
              </a:buClr>
            </a:pPr>
            <a:endParaRPr lang="en-CA" sz="16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t>14</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3" name="Title 4"/>
          <p:cNvSpPr txBox="1">
            <a:spLocks/>
          </p:cNvSpPr>
          <p:nvPr/>
        </p:nvSpPr>
        <p:spPr>
          <a:xfrm>
            <a:off x="838200" y="152400"/>
            <a:ext cx="3886200" cy="1143000"/>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100000"/>
              </a:lnSpc>
              <a:spcBef>
                <a:spcPct val="0"/>
              </a:spcBef>
              <a:spcAft>
                <a:spcPts val="0"/>
              </a:spcAft>
              <a:buClrTx/>
              <a:buSzTx/>
              <a:buFontTx/>
              <a:buNone/>
              <a:tabLst/>
              <a:defRPr sz="1800" b="1" kern="1200" baseline="0">
                <a:solidFill>
                  <a:schemeClr val="tx1"/>
                </a:solidFill>
                <a:latin typeface="Arial" pitchFamily="34" charset="0"/>
                <a:ea typeface="+mj-ea"/>
                <a:cs typeface="+mj-cs"/>
              </a:defRPr>
            </a:lvl1pPr>
          </a:lstStyle>
          <a:p>
            <a:r>
              <a:rPr lang="en-CA" sz="2200" b="0" dirty="0" smtClean="0">
                <a:solidFill>
                  <a:schemeClr val="tx1">
                    <a:lumMod val="75000"/>
                    <a:lumOff val="25000"/>
                  </a:schemeClr>
                </a:solidFill>
                <a:latin typeface="Calibri" panose="020F0502020204030204" pitchFamily="34" charset="0"/>
                <a:cs typeface="Calibri" panose="020F0502020204030204" pitchFamily="34" charset="0"/>
              </a:rPr>
              <a:t>Compliance Support </a:t>
            </a:r>
            <a:r>
              <a:rPr lang="en-CA" sz="2200" dirty="0" smtClean="0">
                <a:latin typeface="Calibri" panose="020F0502020204030204" pitchFamily="34" charset="0"/>
                <a:cs typeface="Calibri" panose="020F0502020204030204" pitchFamily="34" charset="0"/>
              </a:rPr>
              <a:t/>
            </a:r>
            <a:br>
              <a:rPr lang="en-CA" sz="2200" dirty="0" smtClean="0">
                <a:latin typeface="Calibri" panose="020F0502020204030204" pitchFamily="34" charset="0"/>
                <a:cs typeface="Calibri" panose="020F0502020204030204" pitchFamily="34" charset="0"/>
              </a:rPr>
            </a:br>
            <a:r>
              <a:rPr lang="en-CA" b="0" dirty="0" smtClean="0">
                <a:solidFill>
                  <a:schemeClr val="accent6">
                    <a:lumMod val="75000"/>
                  </a:schemeClr>
                </a:solidFill>
                <a:latin typeface="Calibri" panose="020F0502020204030204" pitchFamily="34" charset="0"/>
                <a:cs typeface="Calibri" panose="020F0502020204030204" pitchFamily="34" charset="0"/>
              </a:rPr>
              <a:t>Additional Resources</a:t>
            </a:r>
            <a:r>
              <a:rPr lang="en-CA" dirty="0" smtClean="0">
                <a:cs typeface="Arial" panose="020B0604020202020204" pitchFamily="34" charset="0"/>
              </a:rPr>
              <a:t/>
            </a:r>
            <a:br>
              <a:rPr lang="en-CA" dirty="0" smtClean="0">
                <a:cs typeface="Arial" panose="020B0604020202020204" pitchFamily="34" charset="0"/>
              </a:rPr>
            </a:br>
            <a:endParaRPr lang="en-CA"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777240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4297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295400"/>
            <a:ext cx="7855235" cy="4493538"/>
          </a:xfrm>
          <a:prstGeom prst="rect">
            <a:avLst/>
          </a:prstGeom>
          <a:noFill/>
        </p:spPr>
        <p:txBody>
          <a:bodyPr wrap="square" rtlCol="0">
            <a:spAutoFit/>
          </a:bodyPr>
          <a:lstStyle/>
          <a:p>
            <a:endParaRPr lang="en-CA" sz="1600" dirty="0">
              <a:latin typeface="Calibri" panose="020F0502020204030204" pitchFamily="34" charset="0"/>
              <a:cs typeface="Calibri" panose="020F0502020204030204" pitchFamily="34" charset="0"/>
            </a:endParaRPr>
          </a:p>
          <a:p>
            <a:pPr>
              <a:buClr>
                <a:schemeClr val="accent6">
                  <a:lumMod val="75000"/>
                </a:schemeClr>
              </a:buClr>
            </a:pPr>
            <a:r>
              <a:rPr lang="en-CA" sz="1500" dirty="0" smtClean="0">
                <a:solidFill>
                  <a:schemeClr val="accent6">
                    <a:lumMod val="75000"/>
                  </a:schemeClr>
                </a:solidFill>
                <a:latin typeface="Calibri" panose="020F0502020204030204" pitchFamily="34" charset="0"/>
                <a:cs typeface="Calibri" panose="020F0502020204030204" pitchFamily="34" charset="0"/>
              </a:rPr>
              <a:t>COMMUNITY TABLES</a:t>
            </a:r>
          </a:p>
          <a:p>
            <a:pPr marL="285750" indent="-285750">
              <a:buClr>
                <a:schemeClr val="accent6">
                  <a:lumMod val="75000"/>
                </a:schemeClr>
              </a:buClr>
              <a:buFont typeface="Wingdings" panose="05000000000000000000" pitchFamily="2" charset="2"/>
              <a:buChar cha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Agency mentorship</a:t>
            </a:r>
          </a:p>
          <a:p>
            <a:pPr marL="742950" lvl="1" indent="-285750">
              <a:buClr>
                <a:schemeClr val="accent6">
                  <a:lumMod val="75000"/>
                </a:schemeClr>
              </a:buClr>
              <a:buFont typeface="Wingdings" panose="05000000000000000000" pitchFamily="2" charset="2"/>
              <a:buChar char="§"/>
            </a:pPr>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Sharing policies and procedures, best practices, operation templates and resources</a:t>
            </a:r>
          </a:p>
          <a:p>
            <a:pPr marL="742950" lvl="1" indent="-285750">
              <a:buClr>
                <a:schemeClr val="accent6">
                  <a:lumMod val="75000"/>
                </a:schemeClr>
              </a:buClr>
              <a:buFont typeface="Wingdings" panose="05000000000000000000" pitchFamily="2" charset="2"/>
              <a:buChar char="§"/>
            </a:pPr>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CA" sz="1500" dirty="0" smtClean="0">
              <a:latin typeface="Calibri" panose="020F0502020204030204" pitchFamily="34" charset="0"/>
              <a:cs typeface="Calibri" panose="020F0502020204030204" pitchFamily="34" charset="0"/>
            </a:endParaRPr>
          </a:p>
          <a:p>
            <a:pPr lvl="0">
              <a:buClr>
                <a:schemeClr val="accent6">
                  <a:lumMod val="75000"/>
                </a:schemeClr>
              </a:buClr>
            </a:pPr>
            <a:r>
              <a:rPr lang="en-CA" sz="1500" dirty="0" smtClean="0">
                <a:solidFill>
                  <a:schemeClr val="accent6">
                    <a:lumMod val="75000"/>
                  </a:schemeClr>
                </a:solidFill>
                <a:latin typeface="Calibri" panose="020F0502020204030204" pitchFamily="34" charset="0"/>
                <a:cs typeface="Calibri" panose="020F0502020204030204" pitchFamily="34" charset="0"/>
              </a:rPr>
              <a:t>UMBRELLA AGENCIES </a:t>
            </a:r>
            <a:r>
              <a:rPr lang="en-CA" sz="1500" dirty="0">
                <a:solidFill>
                  <a:schemeClr val="accent6">
                    <a:lumMod val="75000"/>
                  </a:schemeClr>
                </a:solidFill>
                <a:latin typeface="Calibri" panose="020F0502020204030204" pitchFamily="34" charset="0"/>
                <a:cs typeface="Calibri" panose="020F0502020204030204" pitchFamily="34" charset="0"/>
              </a:rPr>
              <a:t>and </a:t>
            </a:r>
            <a:r>
              <a:rPr lang="en-CA" sz="1500" dirty="0" smtClean="0">
                <a:solidFill>
                  <a:schemeClr val="accent6">
                    <a:lumMod val="75000"/>
                  </a:schemeClr>
                </a:solidFill>
                <a:latin typeface="Calibri" panose="020F0502020204030204" pitchFamily="34" charset="0"/>
                <a:cs typeface="Calibri" panose="020F0502020204030204" pitchFamily="34" charset="0"/>
              </a:rPr>
              <a:t>NETWORKING OPPORTUNITIES</a:t>
            </a:r>
            <a:endParaRPr lang="en-CA" sz="1500" dirty="0">
              <a:solidFill>
                <a:schemeClr val="accent6">
                  <a:lumMod val="75000"/>
                </a:schemeClr>
              </a:solidFill>
              <a:latin typeface="Calibri" panose="020F0502020204030204" pitchFamily="34" charset="0"/>
              <a:cs typeface="Calibri" panose="020F0502020204030204" pitchFamily="34" charset="0"/>
            </a:endParaRPr>
          </a:p>
          <a:p>
            <a:pPr marL="285750" indent="-285750">
              <a:buClr>
                <a:schemeClr val="accent6">
                  <a:lumMod val="75000"/>
                </a:schemeClr>
              </a:buClr>
              <a:buFont typeface="Arial" panose="020B0604020202020204" pitchFamily="34" charset="0"/>
              <a:buChar char="•"/>
            </a:pPr>
            <a:endParaRPr lang="en-CA" sz="1500" dirty="0">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
            </a:pPr>
            <a:r>
              <a:rPr lang="en-CA" sz="1500" i="1" dirty="0" smtClean="0">
                <a:solidFill>
                  <a:schemeClr val="tx1">
                    <a:lumMod val="65000"/>
                    <a:lumOff val="35000"/>
                  </a:schemeClr>
                </a:solidFill>
                <a:latin typeface="Calibri" panose="020F0502020204030204" pitchFamily="34" charset="0"/>
                <a:cs typeface="Calibri" panose="020F0502020204030204" pitchFamily="34" charset="0"/>
              </a:rPr>
              <a:t>PROVINCIAL NETWORK</a:t>
            </a:r>
            <a:endParaRPr lang="en-CA" sz="1500" b="1" i="1" dirty="0">
              <a:solidFill>
                <a:schemeClr val="tx1">
                  <a:lumMod val="65000"/>
                  <a:lumOff val="35000"/>
                </a:schemeClr>
              </a:solidFill>
              <a:latin typeface="Calibri" panose="020F0502020204030204" pitchFamily="34" charset="0"/>
              <a:cs typeface="Calibri" panose="020F0502020204030204" pitchFamily="34" charset="0"/>
            </a:endParaRPr>
          </a:p>
          <a:p>
            <a:pPr marL="1200150" lvl="2" indent="-285750">
              <a:buClr>
                <a:schemeClr val="accent6">
                  <a:lumMod val="75000"/>
                </a:scheme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Provide expertise, feedback and advice </a:t>
            </a:r>
          </a:p>
          <a:p>
            <a:pPr marL="1200150" lvl="2" indent="-285750">
              <a:buClr>
                <a:schemeClr val="accent6">
                  <a:lumMod val="75000"/>
                </a:scheme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QAM subject experts</a:t>
            </a:r>
          </a:p>
          <a:p>
            <a:pPr marL="742950" lvl="1" indent="-285750">
              <a:buClr>
                <a:schemeClr val="accent6">
                  <a:lumMod val="75000"/>
                </a:schemeClr>
              </a:buClr>
              <a:buFont typeface="Arial" panose="020B0604020202020204" pitchFamily="34" charset="0"/>
              <a:buChar char="•"/>
            </a:pPr>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
            </a:pPr>
            <a:r>
              <a:rPr lang="en-CA" sz="1500" i="1" dirty="0" smtClean="0">
                <a:solidFill>
                  <a:schemeClr val="tx1">
                    <a:lumMod val="65000"/>
                    <a:lumOff val="35000"/>
                  </a:schemeClr>
                </a:solidFill>
                <a:latin typeface="Calibri" panose="020F0502020204030204" pitchFamily="34" charset="0"/>
                <a:cs typeface="Calibri" panose="020F0502020204030204" pitchFamily="34" charset="0"/>
              </a:rPr>
              <a:t>COMMUNITY LIVING ONTARIO</a:t>
            </a:r>
          </a:p>
          <a:p>
            <a:pPr marL="1200150" lvl="2" indent="-285750">
              <a:buClr>
                <a:schemeClr val="accent6">
                  <a:lumMod val="75000"/>
                </a:scheme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Represents </a:t>
            </a:r>
            <a:r>
              <a:rPr lang="en-CA" sz="1500" dirty="0">
                <a:solidFill>
                  <a:schemeClr val="tx1">
                    <a:lumMod val="65000"/>
                    <a:lumOff val="35000"/>
                  </a:schemeClr>
                </a:solidFill>
                <a:latin typeface="Calibri" panose="020F0502020204030204" pitchFamily="34" charset="0"/>
                <a:cs typeface="Calibri" panose="020F0502020204030204" pitchFamily="34" charset="0"/>
              </a:rPr>
              <a:t>107 local Community Living associations across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Ontario</a:t>
            </a:r>
          </a:p>
          <a:p>
            <a:pPr marL="742950" lvl="1" indent="-285750">
              <a:buClr>
                <a:schemeClr val="accent6">
                  <a:lumMod val="75000"/>
                </a:schemeClr>
              </a:buClr>
              <a:buFont typeface="Arial" panose="020B0604020202020204" pitchFamily="34" charset="0"/>
              <a:buChar char="•"/>
            </a:pPr>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
            </a:pPr>
            <a:r>
              <a:rPr lang="en-CA" sz="1500" i="1" dirty="0" smtClean="0">
                <a:solidFill>
                  <a:schemeClr val="tx1">
                    <a:lumMod val="65000"/>
                    <a:lumOff val="35000"/>
                  </a:schemeClr>
                </a:solidFill>
                <a:latin typeface="Calibri" panose="020F0502020204030204" pitchFamily="34" charset="0"/>
                <a:cs typeface="Calibri" panose="020F0502020204030204" pitchFamily="34" charset="0"/>
              </a:rPr>
              <a:t>ONTARIO</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 </a:t>
            </a:r>
            <a:r>
              <a:rPr lang="en-CA" sz="1500" i="1" dirty="0" smtClean="0">
                <a:solidFill>
                  <a:schemeClr val="tx1">
                    <a:lumMod val="65000"/>
                    <a:lumOff val="35000"/>
                  </a:schemeClr>
                </a:solidFill>
                <a:latin typeface="Calibri" panose="020F0502020204030204" pitchFamily="34" charset="0"/>
                <a:cs typeface="Calibri" panose="020F0502020204030204" pitchFamily="34" charset="0"/>
              </a:rPr>
              <a:t>AGENCIES</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 </a:t>
            </a:r>
            <a:r>
              <a:rPr lang="en-CA" sz="1500" i="1" dirty="0" smtClean="0">
                <a:solidFill>
                  <a:schemeClr val="tx1">
                    <a:lumMod val="65000"/>
                    <a:lumOff val="35000"/>
                  </a:schemeClr>
                </a:solidFill>
                <a:latin typeface="Calibri" panose="020F0502020204030204" pitchFamily="34" charset="0"/>
                <a:cs typeface="Calibri" panose="020F0502020204030204" pitchFamily="34" charset="0"/>
              </a:rPr>
              <a:t>SUPPORTIN</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G </a:t>
            </a:r>
            <a:r>
              <a:rPr lang="en-CA" sz="1500" i="1" dirty="0" smtClean="0">
                <a:solidFill>
                  <a:schemeClr val="tx1">
                    <a:lumMod val="65000"/>
                    <a:lumOff val="35000"/>
                  </a:schemeClr>
                </a:solidFill>
                <a:latin typeface="Calibri" panose="020F0502020204030204" pitchFamily="34" charset="0"/>
                <a:cs typeface="Calibri" panose="020F0502020204030204" pitchFamily="34" charset="0"/>
              </a:rPr>
              <a:t>INDIVIDUALS</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 </a:t>
            </a:r>
            <a:r>
              <a:rPr lang="en-CA" sz="1500" i="1" dirty="0">
                <a:solidFill>
                  <a:schemeClr val="tx1">
                    <a:lumMod val="65000"/>
                    <a:lumOff val="35000"/>
                  </a:schemeClr>
                </a:solidFill>
                <a:latin typeface="Calibri" panose="020F0502020204030204" pitchFamily="34" charset="0"/>
                <a:cs typeface="Calibri" panose="020F0502020204030204" pitchFamily="34" charset="0"/>
              </a:rPr>
              <a:t>with</a:t>
            </a:r>
            <a:r>
              <a:rPr lang="en-CA" sz="1500" dirty="0">
                <a:solidFill>
                  <a:schemeClr val="tx1">
                    <a:lumMod val="65000"/>
                    <a:lumOff val="35000"/>
                  </a:schemeClr>
                </a:solidFill>
                <a:latin typeface="Calibri" panose="020F0502020204030204" pitchFamily="34" charset="0"/>
                <a:cs typeface="Calibri" panose="020F0502020204030204" pitchFamily="34" charset="0"/>
              </a:rPr>
              <a:t> </a:t>
            </a:r>
            <a:r>
              <a:rPr lang="en-CA" sz="1500" i="1" dirty="0" smtClean="0">
                <a:solidFill>
                  <a:schemeClr val="tx1">
                    <a:lumMod val="65000"/>
                    <a:lumOff val="35000"/>
                  </a:schemeClr>
                </a:solidFill>
                <a:latin typeface="Calibri" panose="020F0502020204030204" pitchFamily="34" charset="0"/>
                <a:cs typeface="Calibri" panose="020F0502020204030204" pitchFamily="34" charset="0"/>
              </a:rPr>
              <a:t>SPECIA</a:t>
            </a:r>
            <a:r>
              <a:rPr lang="en-CA" sz="1500" i="1" dirty="0">
                <a:solidFill>
                  <a:schemeClr val="tx1">
                    <a:lumMod val="65000"/>
                    <a:lumOff val="35000"/>
                  </a:schemeClr>
                </a:solidFill>
                <a:latin typeface="Calibri" panose="020F0502020204030204" pitchFamily="34" charset="0"/>
                <a:cs typeface="Calibri" panose="020F0502020204030204" pitchFamily="34" charset="0"/>
              </a:rPr>
              <a:t>L</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 </a:t>
            </a:r>
            <a:r>
              <a:rPr lang="en-CA" sz="1500" i="1" dirty="0" smtClean="0">
                <a:solidFill>
                  <a:schemeClr val="tx1">
                    <a:lumMod val="65000"/>
                    <a:lumOff val="35000"/>
                  </a:schemeClr>
                </a:solidFill>
                <a:latin typeface="Calibri" panose="020F0502020204030204" pitchFamily="34" charset="0"/>
                <a:cs typeface="Calibri" panose="020F0502020204030204" pitchFamily="34" charset="0"/>
              </a:rPr>
              <a:t>NEEDS (OASIS)</a:t>
            </a:r>
          </a:p>
          <a:p>
            <a:pPr marL="1200150" lvl="2" indent="-285750">
              <a:buClr>
                <a:schemeClr val="accent6">
                  <a:lumMod val="75000"/>
                </a:scheme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Provides leadership through sharing ideas, information and knowledge</a:t>
            </a: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t>15</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5" name="Title 4"/>
          <p:cNvSpPr txBox="1">
            <a:spLocks/>
          </p:cNvSpPr>
          <p:nvPr/>
        </p:nvSpPr>
        <p:spPr>
          <a:xfrm>
            <a:off x="838200" y="145610"/>
            <a:ext cx="4191000" cy="1143000"/>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100000"/>
              </a:lnSpc>
              <a:spcBef>
                <a:spcPct val="0"/>
              </a:spcBef>
              <a:spcAft>
                <a:spcPts val="0"/>
              </a:spcAft>
              <a:buClrTx/>
              <a:buSzTx/>
              <a:buFontTx/>
              <a:buNone/>
              <a:tabLst/>
              <a:defRPr sz="1800" b="1" kern="1200" baseline="0">
                <a:solidFill>
                  <a:schemeClr val="tx1"/>
                </a:solidFill>
                <a:latin typeface="Arial" pitchFamily="34" charset="0"/>
                <a:ea typeface="+mj-ea"/>
                <a:cs typeface="+mj-cs"/>
              </a:defRPr>
            </a:lvl1pPr>
          </a:lstStyle>
          <a:p>
            <a:r>
              <a:rPr lang="en-CA" sz="2200" b="0" dirty="0" smtClean="0">
                <a:solidFill>
                  <a:schemeClr val="tx1">
                    <a:lumMod val="75000"/>
                    <a:lumOff val="25000"/>
                  </a:schemeClr>
                </a:solidFill>
                <a:latin typeface="Calibri" panose="020F0502020204030204" pitchFamily="34" charset="0"/>
                <a:cs typeface="Calibri" panose="020F0502020204030204" pitchFamily="34" charset="0"/>
              </a:rPr>
              <a:t>Compliance Support</a:t>
            </a:r>
            <a:r>
              <a:rPr lang="en-CA" sz="2200" b="0" dirty="0" smtClean="0">
                <a:latin typeface="Calibri" panose="020F0502020204030204" pitchFamily="34" charset="0"/>
                <a:cs typeface="Calibri" panose="020F0502020204030204" pitchFamily="34" charset="0"/>
              </a:rPr>
              <a:t/>
            </a:r>
            <a:br>
              <a:rPr lang="en-CA" sz="2200" b="0" dirty="0" smtClean="0">
                <a:latin typeface="Calibri" panose="020F0502020204030204" pitchFamily="34" charset="0"/>
                <a:cs typeface="Calibri" panose="020F0502020204030204" pitchFamily="34" charset="0"/>
              </a:rPr>
            </a:br>
            <a:r>
              <a:rPr lang="en-CA" b="0" dirty="0" smtClean="0">
                <a:solidFill>
                  <a:schemeClr val="accent6">
                    <a:lumMod val="75000"/>
                  </a:schemeClr>
                </a:solidFill>
                <a:latin typeface="Calibri" panose="020F0502020204030204" pitchFamily="34" charset="0"/>
                <a:cs typeface="Calibri" panose="020F0502020204030204" pitchFamily="34" charset="0"/>
              </a:rPr>
              <a:t>Additional Resources</a:t>
            </a:r>
            <a:r>
              <a:rPr lang="en-CA" dirty="0" smtClean="0">
                <a:cs typeface="Arial" panose="020B0604020202020204" pitchFamily="34" charset="0"/>
              </a:rPr>
              <a:t/>
            </a:r>
            <a:br>
              <a:rPr lang="en-CA" dirty="0" smtClean="0">
                <a:cs typeface="Arial" panose="020B0604020202020204" pitchFamily="34" charset="0"/>
              </a:rPr>
            </a:br>
            <a:endParaRPr lang="en-CA"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777240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9489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295400"/>
            <a:ext cx="7772400" cy="4478149"/>
          </a:xfrm>
          <a:prstGeom prst="rect">
            <a:avLst/>
          </a:prstGeom>
          <a:noFill/>
        </p:spPr>
        <p:txBody>
          <a:bodyPr wrap="square" rtlCol="0">
            <a:spAutoFit/>
          </a:bodyPr>
          <a:lstStyle/>
          <a:p>
            <a:pPr>
              <a:buClr>
                <a:srgbClr val="F79646">
                  <a:lumMod val="75000"/>
                </a:srgbClr>
              </a:buClr>
            </a:pPr>
            <a:r>
              <a:rPr lang="en-CA" sz="1500" b="1" dirty="0">
                <a:solidFill>
                  <a:schemeClr val="tx1">
                    <a:lumMod val="65000"/>
                    <a:lumOff val="35000"/>
                  </a:schemeClr>
                </a:solidFill>
                <a:latin typeface="Calibri" panose="020F0502020204030204" pitchFamily="34" charset="0"/>
                <a:cs typeface="Calibri" panose="020F0502020204030204" pitchFamily="34" charset="0"/>
              </a:rPr>
              <a:t>T</a:t>
            </a:r>
            <a:r>
              <a:rPr lang="en-CA" sz="1500" b="1" dirty="0" smtClean="0">
                <a:solidFill>
                  <a:schemeClr val="tx1">
                    <a:lumMod val="65000"/>
                    <a:lumOff val="35000"/>
                  </a:schemeClr>
                </a:solidFill>
                <a:latin typeface="Calibri" panose="020F0502020204030204" pitchFamily="34" charset="0"/>
                <a:cs typeface="Calibri" panose="020F0502020204030204" pitchFamily="34" charset="0"/>
              </a:rPr>
              <a:t>here </a:t>
            </a:r>
            <a:r>
              <a:rPr lang="en-CA" sz="1500" b="1" dirty="0">
                <a:solidFill>
                  <a:schemeClr val="tx1">
                    <a:lumMod val="65000"/>
                    <a:lumOff val="35000"/>
                  </a:schemeClr>
                </a:solidFill>
                <a:latin typeface="Calibri" panose="020F0502020204030204" pitchFamily="34" charset="0"/>
                <a:cs typeface="Calibri" panose="020F0502020204030204" pitchFamily="34" charset="0"/>
              </a:rPr>
              <a:t>are </a:t>
            </a:r>
            <a:r>
              <a:rPr lang="en-CA" sz="1500" b="1" dirty="0" smtClean="0">
                <a:solidFill>
                  <a:schemeClr val="tx1">
                    <a:lumMod val="65000"/>
                    <a:lumOff val="35000"/>
                  </a:schemeClr>
                </a:solidFill>
                <a:latin typeface="Calibri" panose="020F0502020204030204" pitchFamily="34" charset="0"/>
                <a:cs typeface="Calibri" panose="020F0502020204030204" pitchFamily="34" charset="0"/>
              </a:rPr>
              <a:t>145 requirements </a:t>
            </a:r>
            <a:r>
              <a:rPr lang="en-CA" sz="1500" b="1" dirty="0">
                <a:solidFill>
                  <a:schemeClr val="tx1">
                    <a:lumMod val="65000"/>
                    <a:lumOff val="35000"/>
                  </a:schemeClr>
                </a:solidFill>
                <a:latin typeface="Calibri" panose="020F0502020204030204" pitchFamily="34" charset="0"/>
                <a:cs typeface="Calibri" panose="020F0502020204030204" pitchFamily="34" charset="0"/>
              </a:rPr>
              <a:t>under </a:t>
            </a:r>
            <a:r>
              <a:rPr lang="en-CA" sz="1500" b="1" dirty="0" smtClean="0">
                <a:solidFill>
                  <a:schemeClr val="tx1">
                    <a:lumMod val="65000"/>
                    <a:lumOff val="35000"/>
                  </a:schemeClr>
                </a:solidFill>
                <a:latin typeface="Calibri" panose="020F0502020204030204" pitchFamily="34" charset="0"/>
                <a:cs typeface="Calibri" panose="020F0502020204030204" pitchFamily="34" charset="0"/>
              </a:rPr>
              <a:t>Regulation 299/10 supporting Policy Directives </a:t>
            </a:r>
            <a:r>
              <a:rPr lang="en-CA" sz="1500" b="1" dirty="0">
                <a:solidFill>
                  <a:schemeClr val="tx1">
                    <a:lumMod val="65000"/>
                    <a:lumOff val="35000"/>
                  </a:schemeClr>
                </a:solidFill>
                <a:latin typeface="Calibri" panose="020F0502020204030204" pitchFamily="34" charset="0"/>
                <a:cs typeface="Calibri" panose="020F0502020204030204" pitchFamily="34" charset="0"/>
              </a:rPr>
              <a:t>that </a:t>
            </a:r>
            <a:r>
              <a:rPr lang="en-CA" sz="1500" b="1" dirty="0" smtClean="0">
                <a:solidFill>
                  <a:schemeClr val="tx1">
                    <a:lumMod val="65000"/>
                    <a:lumOff val="35000"/>
                  </a:schemeClr>
                </a:solidFill>
                <a:latin typeface="Calibri" panose="020F0502020204030204" pitchFamily="34" charset="0"/>
                <a:cs typeface="Calibri" panose="020F0502020204030204" pitchFamily="34" charset="0"/>
              </a:rPr>
              <a:t>apply to Adult Protective Services and Employment Services:</a:t>
            </a:r>
          </a:p>
          <a:p>
            <a:pPr>
              <a:buClr>
                <a:srgbClr val="F79646">
                  <a:lumMod val="75000"/>
                </a:srgbClr>
              </a:buClr>
            </a:pPr>
            <a:endParaRPr lang="en-CA" sz="1500" b="1"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rgbClr val="F79646">
                  <a:lumMod val="75000"/>
                </a:srgbClr>
              </a:buClr>
              <a:buFont typeface="Wingdings" panose="05000000000000000000" pitchFamily="2" charset="2"/>
              <a:buChar char="§"/>
            </a:pPr>
            <a:r>
              <a:rPr lang="en-CA" sz="1500" dirty="0">
                <a:solidFill>
                  <a:schemeClr val="tx1">
                    <a:lumMod val="65000"/>
                    <a:lumOff val="35000"/>
                  </a:schemeClr>
                </a:solidFill>
                <a:latin typeface="Calibri" panose="020F0502020204030204" pitchFamily="34" charset="0"/>
                <a:cs typeface="Calibri" panose="020F0502020204030204" pitchFamily="34" charset="0"/>
              </a:rPr>
              <a:t>Policies and Procedures =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45</a:t>
            </a:r>
          </a:p>
          <a:p>
            <a:pPr marL="742950" lvl="1" indent="-285750">
              <a:buClr>
                <a:srgbClr val="F79646">
                  <a:lumMod val="75000"/>
                </a:srgb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Board </a:t>
            </a:r>
            <a:r>
              <a:rPr lang="en-CA" sz="1500" dirty="0">
                <a:solidFill>
                  <a:schemeClr val="tx1">
                    <a:lumMod val="65000"/>
                    <a:lumOff val="35000"/>
                  </a:schemeClr>
                </a:solidFill>
                <a:latin typeface="Calibri" panose="020F0502020204030204" pitchFamily="34" charset="0"/>
                <a:cs typeface="Calibri" panose="020F0502020204030204" pitchFamily="34" charset="0"/>
              </a:rPr>
              <a:t>Records = 9</a:t>
            </a:r>
          </a:p>
          <a:p>
            <a:pPr marL="742950" lvl="1" indent="-285750">
              <a:buClr>
                <a:srgbClr val="F79646">
                  <a:lumMod val="75000"/>
                </a:srgbClr>
              </a:buClr>
              <a:buFont typeface="Wingdings" panose="05000000000000000000" pitchFamily="2" charset="2"/>
              <a:buChar char="§"/>
            </a:pPr>
            <a:r>
              <a:rPr lang="en-CA" sz="1500" dirty="0">
                <a:solidFill>
                  <a:schemeClr val="tx1">
                    <a:lumMod val="65000"/>
                    <a:lumOff val="35000"/>
                  </a:schemeClr>
                </a:solidFill>
                <a:latin typeface="Calibri" panose="020F0502020204030204" pitchFamily="34" charset="0"/>
                <a:cs typeface="Calibri" panose="020F0502020204030204" pitchFamily="34" charset="0"/>
              </a:rPr>
              <a:t>Staff – Volunteer Records =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18</a:t>
            </a: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rgbClr val="F79646">
                  <a:lumMod val="75000"/>
                </a:srgbClr>
              </a:buClr>
              <a:buFont typeface="Wingdings" panose="05000000000000000000" pitchFamily="2" charset="2"/>
              <a:buChar char="§"/>
            </a:pPr>
            <a:r>
              <a:rPr lang="en-CA" sz="1500" dirty="0">
                <a:solidFill>
                  <a:schemeClr val="tx1">
                    <a:lumMod val="65000"/>
                    <a:lumOff val="35000"/>
                  </a:schemeClr>
                </a:solidFill>
                <a:latin typeface="Calibri" panose="020F0502020204030204" pitchFamily="34" charset="0"/>
                <a:cs typeface="Calibri" panose="020F0502020204030204" pitchFamily="34" charset="0"/>
              </a:rPr>
              <a:t>Individual Records =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40</a:t>
            </a: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rgbClr val="F79646">
                  <a:lumMod val="75000"/>
                </a:srgbClr>
              </a:buClr>
              <a:buFont typeface="Wingdings" panose="05000000000000000000" pitchFamily="2" charset="2"/>
              <a:buChar char="§"/>
            </a:pPr>
            <a:r>
              <a:rPr lang="en-CA" sz="1500" dirty="0">
                <a:solidFill>
                  <a:schemeClr val="tx1">
                    <a:lumMod val="65000"/>
                    <a:lumOff val="35000"/>
                  </a:schemeClr>
                </a:solidFill>
                <a:latin typeface="Calibri" panose="020F0502020204030204" pitchFamily="34" charset="0"/>
                <a:cs typeface="Calibri" panose="020F0502020204030204" pitchFamily="34" charset="0"/>
              </a:rPr>
              <a:t>Records and Documentation =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33</a:t>
            </a: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lvl="1">
              <a:buClr>
                <a:srgbClr val="F79646">
                  <a:lumMod val="75000"/>
                </a:srgbClr>
              </a:buClr>
            </a:pPr>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a:buClr>
                <a:srgbClr val="F79646">
                  <a:lumMod val="75000"/>
                </a:srgbClr>
              </a:buClr>
            </a:pPr>
            <a:r>
              <a:rPr lang="en-CA" sz="1500" b="1" dirty="0" smtClean="0">
                <a:solidFill>
                  <a:schemeClr val="tx1">
                    <a:lumMod val="65000"/>
                    <a:lumOff val="35000"/>
                  </a:schemeClr>
                </a:solidFill>
                <a:latin typeface="Calibri" panose="020F0502020204030204" pitchFamily="34" charset="0"/>
                <a:cs typeface="Calibri" panose="020F0502020204030204" pitchFamily="34" charset="0"/>
              </a:rPr>
              <a:t>Compliance inspections typically include</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a:t>
            </a:r>
          </a:p>
          <a:p>
            <a:pPr>
              <a:buClr>
                <a:srgbClr val="F79646">
                  <a:lumMod val="75000"/>
                </a:srgbClr>
              </a:buClr>
            </a:pPr>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rgbClr val="F79646">
                  <a:lumMod val="75000"/>
                </a:srgb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Review of some staff member files (includes full-time</a:t>
            </a:r>
            <a:r>
              <a:rPr lang="en-CA" sz="1500" dirty="0">
                <a:solidFill>
                  <a:schemeClr val="tx1">
                    <a:lumMod val="65000"/>
                    <a:lumOff val="35000"/>
                  </a:schemeClr>
                </a:solidFill>
                <a:latin typeface="Calibri" panose="020F0502020204030204" pitchFamily="34" charset="0"/>
                <a:cs typeface="Calibri" panose="020F0502020204030204" pitchFamily="34" charset="0"/>
              </a:rPr>
              <a:t>, part-time,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relief and </a:t>
            </a:r>
            <a:r>
              <a:rPr lang="en-CA" sz="1500" dirty="0">
                <a:solidFill>
                  <a:schemeClr val="tx1">
                    <a:lumMod val="65000"/>
                    <a:lumOff val="35000"/>
                  </a:schemeClr>
                </a:solidFill>
                <a:latin typeface="Calibri" panose="020F0502020204030204" pitchFamily="34" charset="0"/>
                <a:cs typeface="Calibri" panose="020F0502020204030204" pitchFamily="34" charset="0"/>
              </a:rPr>
              <a:t>casual staff</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a:t>
            </a: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rgbClr val="F79646">
                  <a:lumMod val="75000"/>
                </a:srgb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A sampling review of files, including Individual Support Plans for individuals </a:t>
            </a:r>
            <a:r>
              <a:rPr lang="en-CA" sz="1500" dirty="0">
                <a:solidFill>
                  <a:schemeClr val="tx1">
                    <a:lumMod val="65000"/>
                    <a:lumOff val="35000"/>
                  </a:schemeClr>
                </a:solidFill>
                <a:latin typeface="Calibri" panose="020F0502020204030204" pitchFamily="34" charset="0"/>
                <a:cs typeface="Calibri" panose="020F0502020204030204" pitchFamily="34" charset="0"/>
              </a:rPr>
              <a:t>receiving services and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supports </a:t>
            </a: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rgbClr val="F79646">
                  <a:lumMod val="75000"/>
                </a:srgb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A review of Incident </a:t>
            </a:r>
            <a:r>
              <a:rPr lang="en-CA" sz="1500" dirty="0">
                <a:solidFill>
                  <a:schemeClr val="tx1">
                    <a:lumMod val="65000"/>
                    <a:lumOff val="35000"/>
                  </a:schemeClr>
                </a:solidFill>
                <a:latin typeface="Calibri" panose="020F0502020204030204" pitchFamily="34" charset="0"/>
                <a:cs typeface="Calibri" panose="020F0502020204030204" pitchFamily="34" charset="0"/>
              </a:rPr>
              <a:t>and Occurrence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Reports </a:t>
            </a:r>
          </a:p>
          <a:p>
            <a:pPr marL="742950" lvl="1" indent="-285750">
              <a:buClr>
                <a:srgbClr val="F79646">
                  <a:lumMod val="75000"/>
                </a:srgb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Confirmation of completion of staff training requirements</a:t>
            </a:r>
          </a:p>
          <a:p>
            <a:pPr marL="742950" lvl="1" indent="-285750">
              <a:buClr>
                <a:srgbClr val="F79646">
                  <a:lumMod val="75000"/>
                </a:srgb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Review of individuals’ financial records (if applicable)</a:t>
            </a:r>
          </a:p>
          <a:p>
            <a:pPr marL="742950" lvl="1" indent="-285750">
              <a:buClr>
                <a:srgbClr val="F79646">
                  <a:lumMod val="75000"/>
                </a:srgb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Review of Health </a:t>
            </a:r>
            <a:r>
              <a:rPr lang="en-CA" sz="1500" dirty="0">
                <a:solidFill>
                  <a:schemeClr val="tx1">
                    <a:lumMod val="65000"/>
                    <a:lumOff val="35000"/>
                  </a:schemeClr>
                </a:solidFill>
                <a:latin typeface="Calibri" panose="020F0502020204030204" pitchFamily="34" charset="0"/>
                <a:cs typeface="Calibri" panose="020F0502020204030204" pitchFamily="34" charset="0"/>
              </a:rPr>
              <a:t>&amp; Safety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Records, </a:t>
            </a:r>
            <a:r>
              <a:rPr lang="en-CA" sz="1500" dirty="0">
                <a:solidFill>
                  <a:schemeClr val="tx1">
                    <a:lumMod val="65000"/>
                    <a:lumOff val="35000"/>
                  </a:schemeClr>
                </a:solidFill>
                <a:latin typeface="Calibri" panose="020F0502020204030204" pitchFamily="34" charset="0"/>
                <a:cs typeface="Calibri" panose="020F0502020204030204" pitchFamily="34" charset="0"/>
              </a:rPr>
              <a:t>Reports and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Checklists </a:t>
            </a:r>
          </a:p>
          <a:p>
            <a:pPr marL="742950" lvl="1" indent="-285750">
              <a:buClr>
                <a:srgbClr val="F79646">
                  <a:lumMod val="75000"/>
                </a:srgb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Review of maintenance </a:t>
            </a:r>
            <a:r>
              <a:rPr lang="en-CA" sz="1500" dirty="0">
                <a:solidFill>
                  <a:schemeClr val="tx1">
                    <a:lumMod val="65000"/>
                    <a:lumOff val="35000"/>
                  </a:schemeClr>
                </a:solidFill>
                <a:latin typeface="Calibri" panose="020F0502020204030204" pitchFamily="34" charset="0"/>
                <a:cs typeface="Calibri" panose="020F0502020204030204" pitchFamily="34" charset="0"/>
              </a:rPr>
              <a:t>and equipment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records</a:t>
            </a: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pPr/>
              <a:t>16</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9" name="Title 4"/>
          <p:cNvSpPr>
            <a:spLocks noGrp="1"/>
          </p:cNvSpPr>
          <p:nvPr>
            <p:ph type="title"/>
          </p:nvPr>
        </p:nvSpPr>
        <p:spPr>
          <a:xfrm>
            <a:off x="838200" y="152400"/>
            <a:ext cx="3276600" cy="1143000"/>
          </a:xfrm>
        </p:spPr>
        <p:txBody>
          <a:bodyPr>
            <a:normAutofit/>
          </a:bodyPr>
          <a:lstStyle/>
          <a:p>
            <a:r>
              <a:rPr lang="en-CA" sz="2200" b="0" dirty="0" smtClean="0">
                <a:solidFill>
                  <a:schemeClr val="tx1">
                    <a:lumMod val="75000"/>
                    <a:lumOff val="25000"/>
                  </a:schemeClr>
                </a:solidFill>
                <a:latin typeface="Calibri" panose="020F0502020204030204" pitchFamily="34" charset="0"/>
                <a:cs typeface="Calibri" panose="020F0502020204030204" pitchFamily="34" charset="0"/>
              </a:rPr>
              <a:t>Compliance Improvement</a:t>
            </a:r>
            <a:r>
              <a:rPr lang="en-CA" sz="2200" dirty="0" smtClean="0">
                <a:latin typeface="Calibri" panose="020F0502020204030204" pitchFamily="34" charset="0"/>
                <a:cs typeface="Calibri" panose="020F0502020204030204" pitchFamily="34" charset="0"/>
              </a:rPr>
              <a:t/>
            </a:r>
            <a:br>
              <a:rPr lang="en-CA" sz="2200" dirty="0" smtClean="0">
                <a:latin typeface="Calibri" panose="020F0502020204030204" pitchFamily="34" charset="0"/>
                <a:cs typeface="Calibri" panose="020F0502020204030204" pitchFamily="34" charset="0"/>
              </a:rPr>
            </a:br>
            <a:r>
              <a:rPr lang="en-CA" b="0" dirty="0" smtClean="0">
                <a:solidFill>
                  <a:schemeClr val="accent6">
                    <a:lumMod val="75000"/>
                  </a:schemeClr>
                </a:solidFill>
                <a:latin typeface="Calibri" panose="020F0502020204030204" pitchFamily="34" charset="0"/>
                <a:cs typeface="Calibri" panose="020F0502020204030204" pitchFamily="34" charset="0"/>
              </a:rPr>
              <a:t>What Do We Inspect</a:t>
            </a:r>
            <a:r>
              <a:rPr lang="en-CA" dirty="0" smtClean="0">
                <a:cs typeface="Arial" panose="020B0604020202020204" pitchFamily="34" charset="0"/>
              </a:rPr>
              <a:t/>
            </a:r>
            <a:br>
              <a:rPr lang="en-CA" dirty="0" smtClean="0">
                <a:cs typeface="Arial" panose="020B0604020202020204" pitchFamily="34" charset="0"/>
              </a:rPr>
            </a:br>
            <a:endParaRPr lang="en-CA"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777240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0413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6291473"/>
            <a:ext cx="3733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32" name="Picture 8" descr="http://static.wixstatic.com/media/0be6f0_ae2a9b5ebd054af5ba3c0f0231ac4a5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060" y="3323755"/>
            <a:ext cx="1121117" cy="11211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29177" y="1277894"/>
            <a:ext cx="2590417"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lumMod val="65000"/>
                    <a:lumOff val="35000"/>
                  </a:schemeClr>
                </a:solidFill>
                <a:latin typeface="Calibri" panose="020F0502020204030204" pitchFamily="34" charset="0"/>
                <a:cs typeface="Calibri" panose="020F0502020204030204" pitchFamily="34" charset="0"/>
              </a:rPr>
              <a:t>219 </a:t>
            </a:r>
            <a:r>
              <a:rPr lang="en-US" sz="1500" dirty="0" smtClean="0">
                <a:solidFill>
                  <a:schemeClr val="tx1">
                    <a:lumMod val="65000"/>
                    <a:lumOff val="35000"/>
                  </a:schemeClr>
                </a:solidFill>
                <a:latin typeface="Calibri" panose="020F0502020204030204" pitchFamily="34" charset="0"/>
                <a:cs typeface="Calibri" panose="020F0502020204030204" pitchFamily="34" charset="0"/>
              </a:rPr>
              <a:t>DS Transfer Payments Agencies inspected annually</a:t>
            </a:r>
          </a:p>
        </p:txBody>
      </p:sp>
      <p:pic>
        <p:nvPicPr>
          <p:cNvPr id="1026" name="Picture 2" descr="https://www.af-affinity.co.uk/wp-content/uploads/2015/09/business-icon-revers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079" y="1238310"/>
            <a:ext cx="877784" cy="8777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dn1.iconfinder.com/data/icons/country-flags-style-o-5/512/North-America_Canada_Ontari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454" y="2291552"/>
            <a:ext cx="1016330" cy="101633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813047" y="2332433"/>
            <a:ext cx="2546489"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lumMod val="65000"/>
                    <a:lumOff val="35000"/>
                  </a:schemeClr>
                </a:solidFill>
                <a:latin typeface="Calibri" panose="020F0502020204030204" pitchFamily="34" charset="0"/>
                <a:cs typeface="Calibri" panose="020F0502020204030204" pitchFamily="34" charset="0"/>
              </a:rPr>
              <a:t>9 </a:t>
            </a:r>
            <a:r>
              <a:rPr lang="en-US" sz="1500" dirty="0" smtClean="0">
                <a:solidFill>
                  <a:schemeClr val="tx1">
                    <a:lumMod val="65000"/>
                    <a:lumOff val="35000"/>
                  </a:schemeClr>
                </a:solidFill>
                <a:latin typeface="Calibri" panose="020F0502020204030204" pitchFamily="34" charset="0"/>
                <a:cs typeface="Calibri" panose="020F0502020204030204" pitchFamily="34" charset="0"/>
              </a:rPr>
              <a:t>DSOs inspected on a 3 year cycle. </a:t>
            </a:r>
          </a:p>
        </p:txBody>
      </p:sp>
      <p:sp>
        <p:nvSpPr>
          <p:cNvPr id="16" name="Rectangle 15"/>
          <p:cNvSpPr/>
          <p:nvPr/>
        </p:nvSpPr>
        <p:spPr>
          <a:xfrm>
            <a:off x="1676784" y="3465214"/>
            <a:ext cx="2819016"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lumMod val="65000"/>
                    <a:lumOff val="35000"/>
                  </a:schemeClr>
                </a:solidFill>
                <a:latin typeface="Calibri" panose="020F0502020204030204" pitchFamily="34" charset="0"/>
                <a:cs typeface="Calibri" panose="020F0502020204030204" pitchFamily="34" charset="0"/>
              </a:rPr>
              <a:t>~2500 </a:t>
            </a:r>
            <a:r>
              <a:rPr lang="en-US" sz="1500" dirty="0" smtClean="0">
                <a:solidFill>
                  <a:schemeClr val="tx1">
                    <a:lumMod val="65000"/>
                    <a:lumOff val="35000"/>
                  </a:schemeClr>
                </a:solidFill>
                <a:latin typeface="Calibri" panose="020F0502020204030204" pitchFamily="34" charset="0"/>
                <a:cs typeface="Calibri" panose="020F0502020204030204" pitchFamily="34" charset="0"/>
              </a:rPr>
              <a:t>Residential sites inspected on a 3 year cycle </a:t>
            </a:r>
            <a:r>
              <a:rPr lang="en-US" sz="1500" i="1" dirty="0" smtClean="0">
                <a:solidFill>
                  <a:schemeClr val="tx1">
                    <a:lumMod val="65000"/>
                    <a:lumOff val="35000"/>
                  </a:schemeClr>
                </a:solidFill>
                <a:latin typeface="Calibri" panose="020F0502020204030204" pitchFamily="34" charset="0"/>
                <a:cs typeface="Calibri" panose="020F0502020204030204" pitchFamily="34" charset="0"/>
              </a:rPr>
              <a:t> </a:t>
            </a:r>
          </a:p>
        </p:txBody>
      </p:sp>
      <p:pic>
        <p:nvPicPr>
          <p:cNvPr id="1034" name="Picture 10" descr="http://www.mi-corporation.com/wp-content/uploads/2015/02/FieldInspectorIc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6079" y="5313526"/>
            <a:ext cx="970705" cy="79131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1729177" y="5410924"/>
            <a:ext cx="2819016" cy="693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lumMod val="65000"/>
                    <a:lumOff val="35000"/>
                  </a:schemeClr>
                </a:solidFill>
                <a:latin typeface="Calibri" panose="020F0502020204030204" pitchFamily="34" charset="0"/>
                <a:cs typeface="Calibri" panose="020F0502020204030204" pitchFamily="34" charset="0"/>
              </a:rPr>
              <a:t>9 </a:t>
            </a:r>
            <a:r>
              <a:rPr lang="en-US" sz="1500" dirty="0" smtClean="0">
                <a:solidFill>
                  <a:schemeClr val="tx1">
                    <a:lumMod val="65000"/>
                    <a:lumOff val="35000"/>
                  </a:schemeClr>
                </a:solidFill>
                <a:latin typeface="Calibri" panose="020F0502020204030204" pitchFamily="34" charset="0"/>
                <a:cs typeface="Calibri" panose="020F0502020204030204" pitchFamily="34" charset="0"/>
              </a:rPr>
              <a:t>Program Advisors</a:t>
            </a:r>
            <a:endParaRPr lang="en-US" sz="1500" i="1" dirty="0" smtClean="0">
              <a:solidFill>
                <a:schemeClr val="tx1">
                  <a:lumMod val="65000"/>
                  <a:lumOff val="35000"/>
                </a:schemeClr>
              </a:solidFill>
              <a:latin typeface="Calibri" panose="020F0502020204030204" pitchFamily="34" charset="0"/>
              <a:cs typeface="Calibri" panose="020F0502020204030204" pitchFamily="34" charset="0"/>
            </a:endParaRPr>
          </a:p>
        </p:txBody>
      </p:sp>
      <p:cxnSp>
        <p:nvCxnSpPr>
          <p:cNvPr id="12" name="Straight Connector 11"/>
          <p:cNvCxnSpPr/>
          <p:nvPr/>
        </p:nvCxnSpPr>
        <p:spPr>
          <a:xfrm flipH="1">
            <a:off x="4571999" y="1371600"/>
            <a:ext cx="1" cy="4724400"/>
          </a:xfrm>
          <a:prstGeom prst="line">
            <a:avLst/>
          </a:prstGeom>
          <a:ln>
            <a:solidFill>
              <a:schemeClr val="accent6">
                <a:lumMod val="60000"/>
                <a:lumOff val="40000"/>
              </a:schemeClr>
            </a:solidFill>
          </a:ln>
        </p:spPr>
        <p:style>
          <a:lnRef idx="1">
            <a:schemeClr val="accent2"/>
          </a:lnRef>
          <a:fillRef idx="0">
            <a:schemeClr val="accent2"/>
          </a:fillRef>
          <a:effectRef idx="0">
            <a:schemeClr val="accent2"/>
          </a:effectRef>
          <a:fontRef idx="minor">
            <a:schemeClr val="tx1"/>
          </a:fontRef>
        </p:style>
      </p:cxnSp>
      <p:sp>
        <p:nvSpPr>
          <p:cNvPr id="23" name="Rectangle 22"/>
          <p:cNvSpPr/>
          <p:nvPr/>
        </p:nvSpPr>
        <p:spPr>
          <a:xfrm>
            <a:off x="228600" y="6243074"/>
            <a:ext cx="3610247" cy="553998"/>
          </a:xfrm>
          <a:prstGeom prst="rect">
            <a:avLst/>
          </a:prstGeom>
        </p:spPr>
        <p:txBody>
          <a:bodyPr wrap="square">
            <a:spAutoFit/>
          </a:bodyPr>
          <a:lstStyle/>
          <a:p>
            <a:r>
              <a:rPr lang="en-CA" sz="1000" dirty="0" smtClean="0">
                <a:solidFill>
                  <a:srgbClr val="8D6974">
                    <a:lumMod val="50000"/>
                  </a:srgbClr>
                </a:solidFill>
                <a:latin typeface="Calibri" panose="020F0502020204030204" pitchFamily="34" charset="0"/>
                <a:cs typeface="Calibri" panose="020F0502020204030204" pitchFamily="34" charset="0"/>
              </a:rPr>
              <a:t>* The </a:t>
            </a:r>
            <a:r>
              <a:rPr lang="en-CA" sz="1000" dirty="0">
                <a:solidFill>
                  <a:srgbClr val="8D6974">
                    <a:lumMod val="50000"/>
                  </a:srgbClr>
                </a:solidFill>
                <a:latin typeface="Calibri" panose="020F0502020204030204" pitchFamily="34" charset="0"/>
                <a:cs typeface="Calibri" panose="020F0502020204030204" pitchFamily="34" charset="0"/>
              </a:rPr>
              <a:t>number and content of requirements may vary depending on the types of services and supports that are in scope for the inspection. </a:t>
            </a:r>
          </a:p>
        </p:txBody>
      </p:sp>
      <p:pic>
        <p:nvPicPr>
          <p:cNvPr id="32" name="Picture 31" descr="C:\Users\Burnetmo\AppData\Local\Microsoft\Windows\Temporary Internet Files\Content.Word\colorful-d-group-diverse-united-people-icons-signs-vector-graphic-illustration-also-represents-community-members-33647005.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6080" y="4444871"/>
            <a:ext cx="938432" cy="842725"/>
          </a:xfrm>
          <a:prstGeom prst="rect">
            <a:avLst/>
          </a:prstGeom>
          <a:noFill/>
          <a:ln>
            <a:noFill/>
          </a:ln>
        </p:spPr>
      </p:pic>
      <p:sp>
        <p:nvSpPr>
          <p:cNvPr id="33" name="Rectangle 32"/>
          <p:cNvSpPr/>
          <p:nvPr/>
        </p:nvSpPr>
        <p:spPr>
          <a:xfrm>
            <a:off x="1644512" y="4511776"/>
            <a:ext cx="2819016"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lumMod val="65000"/>
                    <a:lumOff val="35000"/>
                  </a:schemeClr>
                </a:solidFill>
                <a:latin typeface="Calibri" panose="020F0502020204030204" pitchFamily="34" charset="0"/>
                <a:cs typeface="Calibri" panose="020F0502020204030204" pitchFamily="34" charset="0"/>
              </a:rPr>
              <a:t>~17,900 </a:t>
            </a:r>
            <a:r>
              <a:rPr lang="en-US" sz="1500" dirty="0" smtClean="0">
                <a:solidFill>
                  <a:schemeClr val="tx1">
                    <a:lumMod val="65000"/>
                    <a:lumOff val="35000"/>
                  </a:schemeClr>
                </a:solidFill>
                <a:latin typeface="Calibri" panose="020F0502020204030204" pitchFamily="34" charset="0"/>
                <a:cs typeface="Calibri" panose="020F0502020204030204" pitchFamily="34" charset="0"/>
              </a:rPr>
              <a:t>Individuals receiving supports and services </a:t>
            </a:r>
            <a:endParaRPr lang="en-US" sz="1500" i="1" dirty="0" smtClean="0">
              <a:solidFill>
                <a:schemeClr val="tx1">
                  <a:lumMod val="65000"/>
                  <a:lumOff val="35000"/>
                </a:schemeClr>
              </a:solidFill>
              <a:latin typeface="Calibri" panose="020F0502020204030204" pitchFamily="34" charset="0"/>
              <a:cs typeface="Calibri" panose="020F0502020204030204" pitchFamily="34" charset="0"/>
            </a:endParaRPr>
          </a:p>
        </p:txBody>
      </p:sp>
      <p:sp>
        <p:nvSpPr>
          <p:cNvPr id="44" name="Title 6"/>
          <p:cNvSpPr txBox="1">
            <a:spLocks/>
          </p:cNvSpPr>
          <p:nvPr/>
        </p:nvSpPr>
        <p:spPr>
          <a:xfrm>
            <a:off x="914400" y="0"/>
            <a:ext cx="818388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r>
              <a:rPr lang="en-CA" sz="2200" dirty="0" smtClean="0">
                <a:solidFill>
                  <a:schemeClr val="tx1">
                    <a:lumMod val="75000"/>
                    <a:lumOff val="25000"/>
                  </a:schemeClr>
                </a:solidFill>
                <a:latin typeface="Calibri" panose="020F0502020204030204" pitchFamily="34" charset="0"/>
                <a:cs typeface="Calibri" panose="020F0502020204030204" pitchFamily="34" charset="0"/>
              </a:rPr>
              <a:t>Compliance Inspections </a:t>
            </a:r>
            <a:r>
              <a:rPr lang="en-US" b="1" dirty="0" smtClean="0"/>
              <a:t/>
            </a:r>
            <a:br>
              <a:rPr lang="en-US" b="1" dirty="0" smtClean="0"/>
            </a:br>
            <a:r>
              <a:rPr lang="en-CA" sz="1800" dirty="0" smtClean="0">
                <a:solidFill>
                  <a:schemeClr val="accent6">
                    <a:lumMod val="75000"/>
                  </a:schemeClr>
                </a:solidFill>
                <a:latin typeface="Calibri" panose="020F0502020204030204" pitchFamily="34" charset="0"/>
                <a:cs typeface="Calibri" panose="020F0502020204030204" pitchFamily="34" charset="0"/>
              </a:rPr>
              <a:t>Current Environment &amp; Key Facts </a:t>
            </a:r>
            <a:endParaRPr lang="en-CA" sz="1800" dirty="0">
              <a:solidFill>
                <a:schemeClr val="accent6">
                  <a:lumMod val="75000"/>
                </a:schemeClr>
              </a:solidFill>
              <a:latin typeface="Calibri" panose="020F0502020204030204" pitchFamily="34" charset="0"/>
              <a:cs typeface="Calibri" panose="020F0502020204030204" pitchFamily="34" charset="0"/>
            </a:endParaRPr>
          </a:p>
        </p:txBody>
      </p:sp>
      <p:cxnSp>
        <p:nvCxnSpPr>
          <p:cNvPr id="45" name="Straight Connector 44"/>
          <p:cNvCxnSpPr/>
          <p:nvPr/>
        </p:nvCxnSpPr>
        <p:spPr>
          <a:xfrm>
            <a:off x="922020" y="914400"/>
            <a:ext cx="7764780" cy="0"/>
          </a:xfrm>
          <a:prstGeom prst="line">
            <a:avLst/>
          </a:prstGeom>
          <a:noFill/>
          <a:ln w="19050" cap="flat" cmpd="sng" algn="ctr">
            <a:solidFill>
              <a:srgbClr val="F79646">
                <a:lumMod val="75000"/>
              </a:srgbClr>
            </a:solidFill>
            <a:prstDash val="solid"/>
          </a:ln>
          <a:effectLst/>
        </p:spPr>
      </p:cxnSp>
      <p:sp>
        <p:nvSpPr>
          <p:cNvPr id="43" name="Slide Number Placeholder 5"/>
          <p:cNvSpPr>
            <a:spLocks noGrp="1"/>
          </p:cNvSpPr>
          <p:nvPr>
            <p:ph type="sldNum" sz="quarter" idx="12"/>
          </p:nvPr>
        </p:nvSpPr>
        <p:spPr>
          <a:xfrm>
            <a:off x="6553200" y="6356350"/>
            <a:ext cx="2133600" cy="365125"/>
          </a:xfrm>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pPr/>
              <a:t>17</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55275106"/>
              </p:ext>
            </p:extLst>
          </p:nvPr>
        </p:nvGraphicFramePr>
        <p:xfrm>
          <a:off x="4804410" y="1904998"/>
          <a:ext cx="3882390" cy="4094194"/>
        </p:xfrm>
        <a:graphic>
          <a:graphicData uri="http://schemas.openxmlformats.org/drawingml/2006/table">
            <a:tbl>
              <a:tblPr firstRow="1" bandRow="1">
                <a:tableStyleId>{93296810-A885-4BE3-A3E7-6D5BEEA58F35}</a:tableStyleId>
              </a:tblPr>
              <a:tblGrid>
                <a:gridCol w="1941195"/>
                <a:gridCol w="1941195"/>
              </a:tblGrid>
              <a:tr h="53340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Calibri" panose="020F0502020204030204" pitchFamily="34" charset="0"/>
                          <a:cs typeface="Calibri" panose="020F0502020204030204" pitchFamily="34" charset="0"/>
                        </a:rPr>
                        <a:t>Quality Assurance Measures Reg.</a:t>
                      </a:r>
                      <a:endParaRPr lang="en-CA" sz="1400" dirty="0" smtClean="0">
                        <a:solidFill>
                          <a:schemeClr val="tx1">
                            <a:lumMod val="65000"/>
                            <a:lumOff val="35000"/>
                          </a:schemeClr>
                        </a:solidFill>
                        <a:latin typeface="Calibri" panose="020F0502020204030204" pitchFamily="34" charset="0"/>
                        <a:cs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latin typeface="Calibri" panose="020F0502020204030204"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Calibri" panose="020F0502020204030204" pitchFamily="34" charset="0"/>
                          <a:cs typeface="Calibri" panose="020F0502020204030204" pitchFamily="34" charset="0"/>
                        </a:rPr>
                        <a:t>Policy Directives</a:t>
                      </a:r>
                      <a:endParaRPr lang="en-CA" sz="1400" dirty="0" smtClean="0">
                        <a:solidFill>
                          <a:schemeClr val="tx1">
                            <a:lumMod val="65000"/>
                            <a:lumOff val="35000"/>
                          </a:schemeClr>
                        </a:solidFill>
                        <a:latin typeface="Calibri" panose="020F0502020204030204" pitchFamily="34" charset="0"/>
                        <a:cs typeface="Calibri" panose="020F0502020204030204" pitchFamily="34" charset="0"/>
                      </a:endParaRPr>
                    </a:p>
                  </a:txBody>
                  <a:tcPr/>
                </a:tc>
              </a:tr>
              <a:tr h="4811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Calibri" panose="020F0502020204030204" pitchFamily="34" charset="0"/>
                          <a:cs typeface="Calibri" panose="020F0502020204030204" pitchFamily="34" charset="0"/>
                        </a:rPr>
                        <a:t>up to </a:t>
                      </a:r>
                      <a:r>
                        <a:rPr lang="en-US" sz="1200" dirty="0" smtClean="0">
                          <a:latin typeface="Calibri" panose="020F0502020204030204" pitchFamily="34" charset="0"/>
                          <a:cs typeface="Calibri" panose="020F0502020204030204" pitchFamily="34" charset="0"/>
                        </a:rPr>
                        <a:t>279</a:t>
                      </a:r>
                      <a:endParaRPr lang="en-CA" sz="1200" dirty="0" smtClean="0">
                        <a:latin typeface="Calibri" panose="020F0502020204030204" pitchFamily="34" charset="0"/>
                        <a:cs typeface="Calibri" panose="020F0502020204030204" pitchFamily="34" charset="0"/>
                      </a:endParaRPr>
                    </a:p>
                    <a:p>
                      <a:endParaRPr lang="en-CA" sz="1200" dirty="0">
                        <a:latin typeface="Calibri" panose="020F0502020204030204" pitchFamily="34" charset="0"/>
                        <a:cs typeface="Calibri" panose="020F0502020204030204" pitchFamily="34" charset="0"/>
                      </a:endParaRPr>
                    </a:p>
                  </a:txBody>
                  <a:tcPr/>
                </a:tc>
                <a:tc>
                  <a:txBody>
                    <a:bodyPr/>
                    <a:lstStyle/>
                    <a:p>
                      <a:r>
                        <a:rPr lang="en-CA" sz="1200" dirty="0" smtClean="0">
                          <a:latin typeface="Calibri" panose="020F0502020204030204" pitchFamily="34" charset="0"/>
                          <a:cs typeface="Calibri" panose="020F0502020204030204" pitchFamily="34" charset="0"/>
                        </a:rPr>
                        <a:t>Intensive support residences (ISR)</a:t>
                      </a:r>
                      <a:endParaRPr lang="en-CA" sz="1200" dirty="0">
                        <a:latin typeface="Calibri" panose="020F0502020204030204" pitchFamily="34" charset="0"/>
                        <a:cs typeface="Calibri" panose="020F0502020204030204" pitchFamily="34" charset="0"/>
                      </a:endParaRPr>
                    </a:p>
                  </a:txBody>
                  <a:tcPr/>
                </a:tc>
              </a:tr>
              <a:tr h="4811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Calibri" panose="020F0502020204030204" pitchFamily="34" charset="0"/>
                          <a:cs typeface="Calibri" panose="020F0502020204030204" pitchFamily="34" charset="0"/>
                        </a:rPr>
                        <a:t>up to</a:t>
                      </a:r>
                      <a:r>
                        <a:rPr lang="en-US" sz="1200" dirty="0" smtClean="0">
                          <a:latin typeface="Calibri" panose="020F0502020204030204" pitchFamily="34" charset="0"/>
                          <a:cs typeface="Calibri" panose="020F0502020204030204" pitchFamily="34" charset="0"/>
                        </a:rPr>
                        <a:t> 279</a:t>
                      </a:r>
                      <a:endParaRPr lang="en-CA" sz="1200" dirty="0" smtClean="0">
                        <a:solidFill>
                          <a:srgbClr val="8D6974">
                            <a:lumMod val="50000"/>
                          </a:srgbClr>
                        </a:solidFill>
                        <a:latin typeface="Calibri" panose="020F0502020204030204" pitchFamily="34" charset="0"/>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latin typeface="Calibri" panose="020F0502020204030204" pitchFamily="34" charset="0"/>
                          <a:cs typeface="Calibri" panose="020F0502020204030204" pitchFamily="34" charset="0"/>
                        </a:rPr>
                        <a:t>Supported group living residences (SGLR)</a:t>
                      </a:r>
                      <a:endParaRPr lang="en-CA" sz="1200" dirty="0" smtClean="0">
                        <a:solidFill>
                          <a:schemeClr val="tx1">
                            <a:lumMod val="75000"/>
                            <a:lumOff val="25000"/>
                          </a:schemeClr>
                        </a:solidFill>
                        <a:latin typeface="Calibri" panose="020F0502020204030204" pitchFamily="34" charset="0"/>
                        <a:cs typeface="Calibri" panose="020F0502020204030204" pitchFamily="34" charset="0"/>
                      </a:endParaRPr>
                    </a:p>
                  </a:txBody>
                  <a:tcPr/>
                </a:tc>
              </a:tr>
              <a:tr h="4811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Calibri" panose="020F0502020204030204" pitchFamily="34" charset="0"/>
                          <a:cs typeface="Calibri" panose="020F0502020204030204" pitchFamily="34" charset="0"/>
                        </a:rPr>
                        <a:t>up to</a:t>
                      </a:r>
                      <a:r>
                        <a:rPr lang="en-US" sz="1200" dirty="0" smtClean="0">
                          <a:latin typeface="Calibri" panose="020F0502020204030204" pitchFamily="34" charset="0"/>
                          <a:cs typeface="Calibri" panose="020F0502020204030204" pitchFamily="34" charset="0"/>
                        </a:rPr>
                        <a:t> 226</a:t>
                      </a:r>
                      <a:endParaRPr lang="en-CA" sz="1200" dirty="0" smtClean="0">
                        <a:latin typeface="Calibri" panose="020F0502020204030204" pitchFamily="34" charset="0"/>
                        <a:cs typeface="Calibri" panose="020F0502020204030204" pitchFamily="34" charset="0"/>
                      </a:endParaRPr>
                    </a:p>
                    <a:p>
                      <a:endParaRPr lang="en-CA" sz="1200" dirty="0">
                        <a:latin typeface="Calibri" panose="020F0502020204030204" pitchFamily="34" charset="0"/>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latin typeface="Calibri" panose="020F0502020204030204" pitchFamily="34" charset="0"/>
                          <a:cs typeface="Calibri" panose="020F0502020204030204" pitchFamily="34" charset="0"/>
                        </a:rPr>
                        <a:t>Community participation services and supports (CP)</a:t>
                      </a:r>
                      <a:endParaRPr lang="en-CA" sz="1200" dirty="0" smtClean="0">
                        <a:solidFill>
                          <a:schemeClr val="tx1">
                            <a:lumMod val="75000"/>
                            <a:lumOff val="25000"/>
                          </a:schemeClr>
                        </a:solidFill>
                        <a:latin typeface="Calibri" panose="020F0502020204030204" pitchFamily="34" charset="0"/>
                        <a:cs typeface="Calibri" panose="020F0502020204030204" pitchFamily="34" charset="0"/>
                      </a:endParaRPr>
                    </a:p>
                  </a:txBody>
                  <a:tcPr/>
                </a:tc>
              </a:tr>
              <a:tr h="4811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Calibri" panose="020F0502020204030204" pitchFamily="34" charset="0"/>
                          <a:cs typeface="Calibri" panose="020F0502020204030204" pitchFamily="34" charset="0"/>
                        </a:rPr>
                        <a:t>up to</a:t>
                      </a:r>
                      <a:r>
                        <a:rPr lang="en-US" sz="1200" dirty="0" smtClean="0">
                          <a:latin typeface="Calibri" panose="020F0502020204030204" pitchFamily="34" charset="0"/>
                          <a:cs typeface="Calibri" panose="020F0502020204030204" pitchFamily="34" charset="0"/>
                        </a:rPr>
                        <a:t> 211</a:t>
                      </a:r>
                      <a:endParaRPr lang="en-CA" sz="1200" dirty="0" smtClean="0">
                        <a:solidFill>
                          <a:srgbClr val="8D6974">
                            <a:lumMod val="50000"/>
                          </a:srgbClr>
                        </a:solidFill>
                        <a:latin typeface="Calibri" panose="020F0502020204030204" pitchFamily="34" charset="0"/>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latin typeface="Calibri" panose="020F0502020204030204" pitchFamily="34" charset="0"/>
                          <a:cs typeface="Calibri" panose="020F0502020204030204" pitchFamily="34" charset="0"/>
                        </a:rPr>
                        <a:t>Caregiver respite services and supports </a:t>
                      </a:r>
                      <a:endParaRPr lang="en-CA" sz="1200" dirty="0" smtClean="0">
                        <a:solidFill>
                          <a:schemeClr val="tx1">
                            <a:lumMod val="75000"/>
                            <a:lumOff val="25000"/>
                          </a:schemeClr>
                        </a:solidFill>
                        <a:latin typeface="Calibri" panose="020F0502020204030204" pitchFamily="34" charset="0"/>
                        <a:cs typeface="Calibri" panose="020F0502020204030204" pitchFamily="34" charset="0"/>
                      </a:endParaRPr>
                    </a:p>
                  </a:txBody>
                  <a:tcPr/>
                </a:tc>
              </a:tr>
              <a:tr h="2887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Calibri" panose="020F0502020204030204" pitchFamily="34" charset="0"/>
                          <a:cs typeface="Calibri" panose="020F0502020204030204" pitchFamily="34" charset="0"/>
                        </a:rPr>
                        <a:t>up to</a:t>
                      </a:r>
                      <a:r>
                        <a:rPr lang="en-US" sz="1200" dirty="0" smtClean="0">
                          <a:latin typeface="Calibri" panose="020F0502020204030204" pitchFamily="34" charset="0"/>
                          <a:cs typeface="Calibri" panose="020F0502020204030204" pitchFamily="34" charset="0"/>
                        </a:rPr>
                        <a:t> 204</a:t>
                      </a:r>
                      <a:endParaRPr lang="en-CA" sz="1200" dirty="0" smtClean="0">
                        <a:solidFill>
                          <a:srgbClr val="8D6974">
                            <a:lumMod val="50000"/>
                          </a:srgbClr>
                        </a:solidFill>
                        <a:latin typeface="Calibri" panose="020F0502020204030204" pitchFamily="34" charset="0"/>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latin typeface="Calibri" panose="020F0502020204030204" pitchFamily="34" charset="0"/>
                          <a:cs typeface="Calibri" panose="020F0502020204030204" pitchFamily="34" charset="0"/>
                        </a:rPr>
                        <a:t>Host family residence (HF)</a:t>
                      </a:r>
                      <a:endParaRPr lang="en-CA" sz="1200" b="1" dirty="0" smtClean="0">
                        <a:solidFill>
                          <a:schemeClr val="tx1">
                            <a:lumMod val="75000"/>
                            <a:lumOff val="25000"/>
                          </a:schemeClr>
                        </a:solidFill>
                        <a:latin typeface="Calibri" panose="020F0502020204030204" pitchFamily="34" charset="0"/>
                        <a:cs typeface="Calibri" panose="020F0502020204030204" pitchFamily="34" charset="0"/>
                      </a:endParaRPr>
                    </a:p>
                  </a:txBody>
                  <a:tcPr/>
                </a:tc>
              </a:tr>
              <a:tr h="4811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Calibri" panose="020F0502020204030204" pitchFamily="34" charset="0"/>
                          <a:cs typeface="Calibri" panose="020F0502020204030204" pitchFamily="34" charset="0"/>
                        </a:rPr>
                        <a:t>up to</a:t>
                      </a:r>
                      <a:r>
                        <a:rPr lang="en-US" sz="1200" dirty="0" smtClean="0">
                          <a:latin typeface="Calibri" panose="020F0502020204030204" pitchFamily="34" charset="0"/>
                          <a:cs typeface="Calibri" panose="020F0502020204030204" pitchFamily="34" charset="0"/>
                        </a:rPr>
                        <a:t> 145</a:t>
                      </a:r>
                      <a:endParaRPr lang="en-CA" sz="1200" dirty="0" smtClean="0">
                        <a:latin typeface="Calibri" panose="020F0502020204030204" pitchFamily="34" charset="0"/>
                        <a:cs typeface="Calibri" panose="020F0502020204030204" pitchFamily="34" charset="0"/>
                      </a:endParaRPr>
                    </a:p>
                    <a:p>
                      <a:endParaRPr lang="en-CA" sz="1200" dirty="0">
                        <a:latin typeface="Calibri" panose="020F0502020204030204" pitchFamily="34" charset="0"/>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latin typeface="Calibri" panose="020F0502020204030204" pitchFamily="34" charset="0"/>
                          <a:cs typeface="Calibri" panose="020F0502020204030204" pitchFamily="34" charset="0"/>
                        </a:rPr>
                        <a:t>Supported independent living (SIL)</a:t>
                      </a:r>
                      <a:endParaRPr lang="en-CA" sz="1200" dirty="0" smtClean="0">
                        <a:solidFill>
                          <a:srgbClr val="8D6974">
                            <a:lumMod val="50000"/>
                          </a:srgbClr>
                        </a:solidFill>
                        <a:latin typeface="Calibri" panose="020F0502020204030204" pitchFamily="34" charset="0"/>
                        <a:cs typeface="Calibri" panose="020F0502020204030204" pitchFamily="34" charset="0"/>
                      </a:endParaRPr>
                    </a:p>
                  </a:txBody>
                  <a:tcPr/>
                </a:tc>
              </a:tr>
              <a:tr h="2887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dirty="0" smtClean="0">
                          <a:latin typeface="Calibri" panose="020F0502020204030204" pitchFamily="34" charset="0"/>
                          <a:cs typeface="Calibri" panose="020F0502020204030204" pitchFamily="34" charset="0"/>
                        </a:rPr>
                        <a:t>up</a:t>
                      </a:r>
                      <a:r>
                        <a:rPr lang="en-CA" sz="1100" baseline="0" dirty="0" smtClean="0">
                          <a:latin typeface="Calibri" panose="020F0502020204030204" pitchFamily="34" charset="0"/>
                          <a:cs typeface="Calibri" panose="020F0502020204030204" pitchFamily="34" charset="0"/>
                        </a:rPr>
                        <a:t> to 145</a:t>
                      </a:r>
                      <a:endParaRPr lang="en-CA" sz="1100" dirty="0" smtClean="0">
                        <a:solidFill>
                          <a:srgbClr val="8D6974">
                            <a:lumMod val="50000"/>
                          </a:srgbClr>
                        </a:solidFill>
                        <a:latin typeface="Calibri" panose="020F0502020204030204" pitchFamily="34" charset="0"/>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latin typeface="Calibri" panose="020F0502020204030204" pitchFamily="34" charset="0"/>
                          <a:cs typeface="Calibri" panose="020F0502020204030204" pitchFamily="34" charset="0"/>
                        </a:rPr>
                        <a:t>Employment supports</a:t>
                      </a:r>
                      <a:r>
                        <a:rPr lang="en-CA" sz="1200" baseline="0" dirty="0" smtClean="0">
                          <a:latin typeface="Calibri" panose="020F0502020204030204" pitchFamily="34" charset="0"/>
                          <a:cs typeface="Calibri" panose="020F0502020204030204" pitchFamily="34" charset="0"/>
                        </a:rPr>
                        <a:t> (ES)</a:t>
                      </a:r>
                      <a:endParaRPr lang="en-CA" sz="1200" dirty="0" smtClean="0">
                        <a:solidFill>
                          <a:schemeClr val="tx1">
                            <a:lumMod val="75000"/>
                            <a:lumOff val="25000"/>
                          </a:schemeClr>
                        </a:solidFill>
                        <a:latin typeface="Calibri" panose="020F0502020204030204" pitchFamily="34" charset="0"/>
                        <a:cs typeface="Calibri" panose="020F0502020204030204" pitchFamily="34" charset="0"/>
                      </a:endParaRPr>
                    </a:p>
                  </a:txBody>
                  <a:tcPr/>
                </a:tc>
              </a:tr>
              <a:tr h="288713">
                <a:tc>
                  <a:txBody>
                    <a:bodyPr/>
                    <a:lstStyle/>
                    <a:p>
                      <a:r>
                        <a:rPr lang="en-CA" sz="1100" dirty="0" smtClean="0">
                          <a:latin typeface="Calibri" panose="020F0502020204030204" pitchFamily="34" charset="0"/>
                          <a:cs typeface="Calibri" panose="020F0502020204030204" pitchFamily="34" charset="0"/>
                        </a:rPr>
                        <a:t>up to 145</a:t>
                      </a:r>
                      <a:endParaRPr lang="en-CA" sz="1100" dirty="0">
                        <a:latin typeface="Calibri" panose="020F0502020204030204" pitchFamily="34" charset="0"/>
                        <a:cs typeface="Calibri" panose="020F0502020204030204" pitchFamily="34" charset="0"/>
                      </a:endParaRPr>
                    </a:p>
                  </a:txBody>
                  <a:tcPr/>
                </a:tc>
                <a:tc>
                  <a:txBody>
                    <a:bodyPr/>
                    <a:lstStyle/>
                    <a:p>
                      <a:r>
                        <a:rPr lang="en-CA" sz="1200" dirty="0" smtClean="0">
                          <a:latin typeface="Calibri" panose="020F0502020204030204" pitchFamily="34" charset="0"/>
                          <a:cs typeface="Calibri" panose="020F0502020204030204" pitchFamily="34" charset="0"/>
                        </a:rPr>
                        <a:t>Adult</a:t>
                      </a:r>
                      <a:r>
                        <a:rPr lang="en-CA" sz="1200" baseline="0" dirty="0" smtClean="0">
                          <a:latin typeface="Calibri" panose="020F0502020204030204" pitchFamily="34" charset="0"/>
                          <a:cs typeface="Calibri" panose="020F0502020204030204" pitchFamily="34" charset="0"/>
                        </a:rPr>
                        <a:t> Protective Services</a:t>
                      </a:r>
                      <a:endParaRPr lang="en-CA" sz="1200" dirty="0">
                        <a:latin typeface="Calibri" panose="020F0502020204030204" pitchFamily="34" charset="0"/>
                        <a:cs typeface="Calibri" panose="020F0502020204030204" pitchFamily="34" charset="0"/>
                      </a:endParaRPr>
                    </a:p>
                  </a:txBody>
                  <a:tcPr/>
                </a:tc>
              </a:tr>
              <a:tr h="2887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Calibri" panose="020F0502020204030204" pitchFamily="34" charset="0"/>
                          <a:cs typeface="Calibri" panose="020F0502020204030204" pitchFamily="34" charset="0"/>
                        </a:rPr>
                        <a:t>up to </a:t>
                      </a:r>
                      <a:r>
                        <a:rPr lang="en-US" sz="1200" dirty="0" smtClean="0">
                          <a:latin typeface="Calibri" panose="020F0502020204030204" pitchFamily="34" charset="0"/>
                          <a:cs typeface="Calibri" panose="020F0502020204030204" pitchFamily="34" charset="0"/>
                        </a:rPr>
                        <a:t>146</a:t>
                      </a:r>
                      <a:endParaRPr lang="en-CA" sz="1200" dirty="0" smtClean="0">
                        <a:solidFill>
                          <a:srgbClr val="8D6974">
                            <a:lumMod val="50000"/>
                          </a:srgbClr>
                        </a:solidFill>
                        <a:latin typeface="Calibri" panose="020F0502020204030204" pitchFamily="34" charset="0"/>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latin typeface="Calibri" panose="020F0502020204030204" pitchFamily="34" charset="0"/>
                          <a:cs typeface="Calibri" panose="020F0502020204030204" pitchFamily="34" charset="0"/>
                        </a:rPr>
                        <a:t>DSOs</a:t>
                      </a:r>
                      <a:endParaRPr lang="en-CA" sz="1200" dirty="0" smtClean="0">
                        <a:solidFill>
                          <a:schemeClr val="tx1">
                            <a:lumMod val="75000"/>
                            <a:lumOff val="25000"/>
                          </a:schemeClr>
                        </a:solidFill>
                        <a:latin typeface="Calibri" panose="020F0502020204030204" pitchFamily="34" charset="0"/>
                        <a:cs typeface="Calibri" panose="020F0502020204030204" pitchFamily="34" charset="0"/>
                      </a:endParaRPr>
                    </a:p>
                  </a:txBody>
                  <a:tcPr/>
                </a:tc>
              </a:tr>
            </a:tbl>
          </a:graphicData>
        </a:graphic>
      </p:graphicFrame>
      <p:sp>
        <p:nvSpPr>
          <p:cNvPr id="19" name="Rectangle 18"/>
          <p:cNvSpPr/>
          <p:nvPr/>
        </p:nvSpPr>
        <p:spPr>
          <a:xfrm>
            <a:off x="4804410" y="990600"/>
            <a:ext cx="3882390" cy="68660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lumMod val="65000"/>
                    <a:lumOff val="35000"/>
                  </a:schemeClr>
                </a:solidFill>
                <a:latin typeface="Calibri" panose="020F0502020204030204" pitchFamily="34" charset="0"/>
                <a:cs typeface="Calibri" panose="020F0502020204030204" pitchFamily="34" charset="0"/>
              </a:rPr>
              <a:t>Authority to </a:t>
            </a:r>
            <a:r>
              <a:rPr lang="en-US" sz="1600" dirty="0">
                <a:solidFill>
                  <a:schemeClr val="tx1">
                    <a:lumMod val="65000"/>
                    <a:lumOff val="35000"/>
                  </a:schemeClr>
                </a:solidFill>
                <a:latin typeface="Calibri" panose="020F0502020204030204" pitchFamily="34" charset="0"/>
                <a:cs typeface="Calibri" panose="020F0502020204030204" pitchFamily="34" charset="0"/>
              </a:rPr>
              <a:t>i</a:t>
            </a:r>
            <a:r>
              <a:rPr lang="en-US" sz="1600" dirty="0" smtClean="0">
                <a:solidFill>
                  <a:schemeClr val="tx1">
                    <a:lumMod val="65000"/>
                    <a:lumOff val="35000"/>
                  </a:schemeClr>
                </a:solidFill>
                <a:latin typeface="Calibri" panose="020F0502020204030204" pitchFamily="34" charset="0"/>
                <a:cs typeface="Calibri" panose="020F0502020204030204" pitchFamily="34" charset="0"/>
              </a:rPr>
              <a:t>nspect up to </a:t>
            </a:r>
          </a:p>
          <a:p>
            <a:pPr algn="ctr"/>
            <a:r>
              <a:rPr lang="en-US" sz="2400" dirty="0" smtClean="0">
                <a:solidFill>
                  <a:schemeClr val="tx1">
                    <a:lumMod val="65000"/>
                    <a:lumOff val="35000"/>
                  </a:schemeClr>
                </a:solidFill>
                <a:latin typeface="Calibri" panose="020F0502020204030204" pitchFamily="34" charset="0"/>
                <a:cs typeface="Calibri" panose="020F0502020204030204" pitchFamily="34" charset="0"/>
              </a:rPr>
              <a:t>350</a:t>
            </a:r>
            <a:r>
              <a:rPr lang="en-US" dirty="0" smtClean="0">
                <a:solidFill>
                  <a:schemeClr val="tx1">
                    <a:lumMod val="65000"/>
                    <a:lumOff val="35000"/>
                  </a:schemeClr>
                </a:solidFill>
                <a:latin typeface="Calibri" panose="020F0502020204030204" pitchFamily="34" charset="0"/>
                <a:cs typeface="Calibri" panose="020F0502020204030204" pitchFamily="34" charset="0"/>
              </a:rPr>
              <a:t> </a:t>
            </a:r>
            <a:r>
              <a:rPr lang="en-US" sz="1600" dirty="0" smtClean="0">
                <a:solidFill>
                  <a:schemeClr val="tx1">
                    <a:lumMod val="65000"/>
                    <a:lumOff val="35000"/>
                  </a:schemeClr>
                </a:solidFill>
                <a:latin typeface="Calibri" panose="020F0502020204030204" pitchFamily="34" charset="0"/>
                <a:cs typeface="Calibri" panose="020F0502020204030204" pitchFamily="34" charset="0"/>
              </a:rPr>
              <a:t>requirements</a:t>
            </a:r>
            <a:endParaRPr lang="en-CA" sz="16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20" name="Rectangle 19"/>
          <p:cNvSpPr/>
          <p:nvPr/>
        </p:nvSpPr>
        <p:spPr>
          <a:xfrm>
            <a:off x="4804410" y="1677202"/>
            <a:ext cx="3882390" cy="30399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lumMod val="65000"/>
                    <a:lumOff val="35000"/>
                  </a:schemeClr>
                </a:solidFill>
                <a:latin typeface="Calibri" panose="020F0502020204030204" pitchFamily="34" charset="0"/>
                <a:cs typeface="Calibri" panose="020F0502020204030204" pitchFamily="34" charset="0"/>
              </a:rPr>
              <a:t>SIPDDA</a:t>
            </a:r>
            <a:endParaRPr lang="en-CA" sz="1600"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7892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024102140"/>
              </p:ext>
            </p:extLst>
          </p:nvPr>
        </p:nvGraphicFramePr>
        <p:xfrm>
          <a:off x="152400" y="858013"/>
          <a:ext cx="8792856" cy="5390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743200" y="2590800"/>
            <a:ext cx="6096000" cy="523220"/>
          </a:xfrm>
          <a:prstGeom prst="rect">
            <a:avLst/>
          </a:prstGeom>
          <a:noFill/>
        </p:spPr>
        <p:txBody>
          <a:bodyPr wrap="square" rtlCol="0">
            <a:spAutoFit/>
          </a:bodyPr>
          <a:lstStyle/>
          <a:p>
            <a:r>
              <a:rPr lang="en-CA" sz="1400" dirty="0" smtClean="0">
                <a:solidFill>
                  <a:schemeClr val="tx1">
                    <a:lumMod val="75000"/>
                    <a:lumOff val="25000"/>
                  </a:schemeClr>
                </a:solidFill>
                <a:latin typeface="Calibri" panose="020F0502020204030204" pitchFamily="34" charset="0"/>
                <a:cs typeface="Calibri" panose="020F0502020204030204" pitchFamily="34" charset="0"/>
              </a:rPr>
              <a:t>Review preliminary inspection results, highlight risk ratings, and communicate timelines for completion with the service agency</a:t>
            </a:r>
            <a:endParaRPr lang="en-CA" sz="14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7" name="TextBox 6"/>
          <p:cNvSpPr txBox="1"/>
          <p:nvPr/>
        </p:nvSpPr>
        <p:spPr>
          <a:xfrm>
            <a:off x="3505199" y="3197840"/>
            <a:ext cx="5486399" cy="954107"/>
          </a:xfrm>
          <a:prstGeom prst="rect">
            <a:avLst/>
          </a:prstGeom>
          <a:noFill/>
        </p:spPr>
        <p:txBody>
          <a:bodyPr wrap="square" rtlCol="0">
            <a:spAutoFit/>
          </a:bodyPr>
          <a:lstStyle/>
          <a:p>
            <a:r>
              <a:rPr lang="en-CA" sz="1400" dirty="0" smtClean="0">
                <a:solidFill>
                  <a:schemeClr val="tx1">
                    <a:lumMod val="75000"/>
                    <a:lumOff val="25000"/>
                  </a:schemeClr>
                </a:solidFill>
                <a:latin typeface="Calibri" panose="020F0502020204030204" pitchFamily="34" charset="0"/>
                <a:cs typeface="Calibri" panose="020F0502020204030204" pitchFamily="34" charset="0"/>
              </a:rPr>
              <a:t>Ministry will provide a written compliance summary to the service agency within one business day: Compliance Letter and Inspection Report, or Non-Compliance Letter, Summary Report and the Compliance Action Template (CAT)</a:t>
            </a:r>
            <a:endParaRPr lang="en-CA" sz="14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8" name="TextBox 7"/>
          <p:cNvSpPr txBox="1"/>
          <p:nvPr/>
        </p:nvSpPr>
        <p:spPr>
          <a:xfrm>
            <a:off x="4572000" y="4114800"/>
            <a:ext cx="4495800" cy="738664"/>
          </a:xfrm>
          <a:prstGeom prst="rect">
            <a:avLst/>
          </a:prstGeom>
          <a:noFill/>
        </p:spPr>
        <p:txBody>
          <a:bodyPr wrap="square" rtlCol="0">
            <a:spAutoFit/>
          </a:bodyPr>
          <a:lstStyle/>
          <a:p>
            <a:r>
              <a:rPr lang="en-CA" sz="1400" dirty="0" smtClean="0">
                <a:solidFill>
                  <a:schemeClr val="tx1">
                    <a:lumMod val="75000"/>
                    <a:lumOff val="25000"/>
                  </a:schemeClr>
                </a:solidFill>
                <a:latin typeface="Calibri" panose="020F0502020204030204" pitchFamily="34" charset="0"/>
                <a:cs typeface="Calibri" panose="020F0502020204030204" pitchFamily="34" charset="0"/>
              </a:rPr>
              <a:t>Within </a:t>
            </a:r>
            <a:r>
              <a:rPr lang="en-CA" sz="1400" b="1" dirty="0" smtClean="0">
                <a:solidFill>
                  <a:schemeClr val="tx1">
                    <a:lumMod val="75000"/>
                    <a:lumOff val="25000"/>
                  </a:schemeClr>
                </a:solidFill>
                <a:latin typeface="Calibri" panose="020F0502020204030204" pitchFamily="34" charset="0"/>
                <a:cs typeface="Calibri" panose="020F0502020204030204" pitchFamily="34" charset="0"/>
              </a:rPr>
              <a:t>24 hours </a:t>
            </a:r>
            <a:r>
              <a:rPr lang="en-CA" sz="1400" dirty="0" smtClean="0">
                <a:solidFill>
                  <a:schemeClr val="tx1">
                    <a:lumMod val="75000"/>
                    <a:lumOff val="25000"/>
                  </a:schemeClr>
                </a:solidFill>
                <a:latin typeface="Calibri" panose="020F0502020204030204" pitchFamily="34" charset="0"/>
                <a:cs typeface="Calibri" panose="020F0502020204030204" pitchFamily="34" charset="0"/>
              </a:rPr>
              <a:t>of receiving the Non-Compliance Letter, the service agency shall return the CAT to the ministry - must address </a:t>
            </a:r>
            <a:r>
              <a:rPr lang="en-CA" sz="1400" dirty="0" smtClean="0">
                <a:solidFill>
                  <a:srgbClr val="FF0000"/>
                </a:solidFill>
                <a:latin typeface="Calibri" panose="020F0502020204030204" pitchFamily="34" charset="0"/>
                <a:cs typeface="Calibri" panose="020F0502020204030204" pitchFamily="34" charset="0"/>
              </a:rPr>
              <a:t>HIGH </a:t>
            </a:r>
            <a:r>
              <a:rPr lang="en-CA" sz="1400" dirty="0" smtClean="0">
                <a:solidFill>
                  <a:schemeClr val="tx1">
                    <a:lumMod val="75000"/>
                    <a:lumOff val="25000"/>
                  </a:schemeClr>
                </a:solidFill>
                <a:latin typeface="Calibri" panose="020F0502020204030204" pitchFamily="34" charset="0"/>
                <a:cs typeface="Calibri" panose="020F0502020204030204" pitchFamily="34" charset="0"/>
              </a:rPr>
              <a:t>non-compliance(s)</a:t>
            </a:r>
            <a:endParaRPr lang="en-CA" sz="14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9" name="TextBox 8"/>
          <p:cNvSpPr txBox="1"/>
          <p:nvPr/>
        </p:nvSpPr>
        <p:spPr>
          <a:xfrm>
            <a:off x="5614447" y="4956929"/>
            <a:ext cx="3247613" cy="1169551"/>
          </a:xfrm>
          <a:prstGeom prst="rect">
            <a:avLst/>
          </a:prstGeom>
          <a:noFill/>
        </p:spPr>
        <p:txBody>
          <a:bodyPr wrap="square" rtlCol="0">
            <a:spAutoFit/>
          </a:bodyPr>
          <a:lstStyle/>
          <a:p>
            <a:r>
              <a:rPr lang="en-CA" sz="1400" dirty="0" smtClean="0">
                <a:solidFill>
                  <a:schemeClr val="tx1">
                    <a:lumMod val="75000"/>
                    <a:lumOff val="25000"/>
                  </a:schemeClr>
                </a:solidFill>
                <a:latin typeface="Calibri" panose="020F0502020204030204" pitchFamily="34" charset="0"/>
                <a:cs typeface="Calibri" panose="020F0502020204030204" pitchFamily="34" charset="0"/>
              </a:rPr>
              <a:t>The  service agency shall submit the CAT to the ministry, describing the corrective action for all </a:t>
            </a:r>
            <a:r>
              <a:rPr lang="en-CA" sz="1400" dirty="0" smtClean="0">
                <a:solidFill>
                  <a:srgbClr val="FF0000"/>
                </a:solidFill>
                <a:latin typeface="Calibri" panose="020F0502020204030204" pitchFamily="34" charset="0"/>
                <a:cs typeface="Calibri" panose="020F0502020204030204" pitchFamily="34" charset="0"/>
              </a:rPr>
              <a:t>HIGH</a:t>
            </a:r>
            <a:r>
              <a:rPr lang="en-CA" sz="1400" dirty="0" smtClean="0">
                <a:latin typeface="Calibri" panose="020F0502020204030204" pitchFamily="34" charset="0"/>
                <a:cs typeface="Calibri" panose="020F0502020204030204" pitchFamily="34" charset="0"/>
              </a:rPr>
              <a:t> </a:t>
            </a:r>
            <a:r>
              <a:rPr lang="en-CA" sz="1400" dirty="0" smtClean="0">
                <a:solidFill>
                  <a:schemeClr val="tx1">
                    <a:lumMod val="75000"/>
                    <a:lumOff val="25000"/>
                  </a:schemeClr>
                </a:solidFill>
                <a:latin typeface="Calibri" panose="020F0502020204030204" pitchFamily="34" charset="0"/>
                <a:cs typeface="Calibri" panose="020F0502020204030204" pitchFamily="34" charset="0"/>
              </a:rPr>
              <a:t>non-compliances, and timelines for LOW/MODERATE non-compliances that are not corrected</a:t>
            </a:r>
            <a:endParaRPr lang="en-CA" sz="14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3" name="TextBox 12"/>
          <p:cNvSpPr txBox="1"/>
          <p:nvPr/>
        </p:nvSpPr>
        <p:spPr>
          <a:xfrm>
            <a:off x="1611228" y="1066800"/>
            <a:ext cx="7380371" cy="1169551"/>
          </a:xfrm>
          <a:prstGeom prst="rect">
            <a:avLst/>
          </a:prstGeom>
          <a:noFill/>
        </p:spPr>
        <p:txBody>
          <a:bodyPr wrap="square" rtlCol="0">
            <a:spAutoFit/>
          </a:bodyPr>
          <a:lstStyle/>
          <a:p>
            <a:r>
              <a:rPr lang="en-CA" sz="1400" dirty="0" smtClean="0">
                <a:solidFill>
                  <a:schemeClr val="tx1">
                    <a:lumMod val="75000"/>
                    <a:lumOff val="25000"/>
                  </a:schemeClr>
                </a:solidFill>
                <a:latin typeface="Calibri" panose="020F0502020204030204" pitchFamily="34" charset="0"/>
                <a:cs typeface="Calibri" panose="020F0502020204030204" pitchFamily="34" charset="0"/>
              </a:rPr>
              <a:t>Review inspection scope with the service agency and initiate the process (e.g. review Policies and Procedures, Board Records, Staffing Records, Individual Files and Records and Documentation)</a:t>
            </a:r>
            <a:endParaRPr lang="en-CA" sz="1400" dirty="0">
              <a:solidFill>
                <a:schemeClr val="tx1">
                  <a:lumMod val="75000"/>
                  <a:lumOff val="25000"/>
                </a:schemeClr>
              </a:solidFill>
              <a:latin typeface="Calibri" panose="020F0502020204030204" pitchFamily="34" charset="0"/>
              <a:cs typeface="Calibri" panose="020F0502020204030204" pitchFamily="34" charset="0"/>
            </a:endParaRPr>
          </a:p>
          <a:p>
            <a:endParaRPr lang="en-CA" sz="1400" dirty="0">
              <a:solidFill>
                <a:schemeClr val="tx1">
                  <a:lumMod val="75000"/>
                  <a:lumOff val="25000"/>
                </a:schemeClr>
              </a:solidFill>
              <a:latin typeface="Calibri" panose="020F0502020204030204" pitchFamily="34" charset="0"/>
              <a:cs typeface="Calibri" panose="020F0502020204030204" pitchFamily="34" charset="0"/>
            </a:endParaRPr>
          </a:p>
          <a:p>
            <a:endParaRPr lang="en-CA" sz="1400" dirty="0" smtClean="0">
              <a:solidFill>
                <a:schemeClr val="tx1">
                  <a:lumMod val="75000"/>
                  <a:lumOff val="25000"/>
                </a:schemeClr>
              </a:solidFill>
              <a:latin typeface="Calibri" panose="020F0502020204030204" pitchFamily="34" charset="0"/>
              <a:cs typeface="Calibri" panose="020F0502020204030204" pitchFamily="34" charset="0"/>
            </a:endParaRPr>
          </a:p>
          <a:p>
            <a:r>
              <a:rPr lang="en-CA" sz="1400" dirty="0" smtClean="0">
                <a:solidFill>
                  <a:schemeClr val="tx1">
                    <a:lumMod val="75000"/>
                    <a:lumOff val="25000"/>
                  </a:schemeClr>
                </a:solidFill>
                <a:latin typeface="Calibri" panose="020F0502020204030204" pitchFamily="34" charset="0"/>
                <a:cs typeface="Calibri" panose="020F0502020204030204" pitchFamily="34" charset="0"/>
              </a:rPr>
              <a:t>              File Review </a:t>
            </a:r>
          </a:p>
        </p:txBody>
      </p:sp>
      <p:sp>
        <p:nvSpPr>
          <p:cNvPr id="4" name="Slide Number Placeholder 3"/>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t>18</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8" name="Bent-Up Arrow 17"/>
          <p:cNvSpPr/>
          <p:nvPr/>
        </p:nvSpPr>
        <p:spPr>
          <a:xfrm rot="5400000">
            <a:off x="3848689" y="5498489"/>
            <a:ext cx="558822" cy="636199"/>
          </a:xfrm>
          <a:prstGeom prst="bentUpArrow">
            <a:avLst>
              <a:gd name="adj1" fmla="val 32840"/>
              <a:gd name="adj2" fmla="val 25000"/>
              <a:gd name="adj3" fmla="val 35780"/>
            </a:avLst>
          </a:prstGeom>
          <a:solidFill>
            <a:schemeClr val="accent6"/>
          </a:solidFill>
        </p:spPr>
        <p:style>
          <a:lnRef idx="2">
            <a:schemeClr val="accent6"/>
          </a:lnRef>
          <a:fillRef idx="1">
            <a:schemeClr val="lt1"/>
          </a:fillRef>
          <a:effectRef idx="0">
            <a:schemeClr val="accent6"/>
          </a:effectRef>
          <a:fontRef idx="minor">
            <a:schemeClr val="dk1"/>
          </a:fontRef>
        </p:style>
      </p:sp>
      <p:sp>
        <p:nvSpPr>
          <p:cNvPr id="22" name="Title 4"/>
          <p:cNvSpPr txBox="1">
            <a:spLocks/>
          </p:cNvSpPr>
          <p:nvPr/>
        </p:nvSpPr>
        <p:spPr>
          <a:xfrm>
            <a:off x="838200" y="157460"/>
            <a:ext cx="4267200" cy="1143000"/>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100000"/>
              </a:lnSpc>
              <a:spcBef>
                <a:spcPct val="0"/>
              </a:spcBef>
              <a:spcAft>
                <a:spcPts val="0"/>
              </a:spcAft>
              <a:buClrTx/>
              <a:buSzTx/>
              <a:buFontTx/>
              <a:buNone/>
              <a:tabLst/>
              <a:defRPr sz="1800" b="1" kern="1200" baseline="0">
                <a:solidFill>
                  <a:schemeClr val="tx1"/>
                </a:solidFill>
                <a:latin typeface="Arial" pitchFamily="34" charset="0"/>
                <a:ea typeface="+mj-ea"/>
                <a:cs typeface="+mj-cs"/>
              </a:defRPr>
            </a:lvl1pPr>
          </a:lstStyle>
          <a:p>
            <a:r>
              <a:rPr lang="en-CA" sz="2200" b="0" dirty="0" smtClean="0">
                <a:solidFill>
                  <a:schemeClr val="tx1">
                    <a:lumMod val="65000"/>
                    <a:lumOff val="35000"/>
                  </a:schemeClr>
                </a:solidFill>
                <a:latin typeface="Calibri" panose="020F0502020204030204" pitchFamily="34" charset="0"/>
                <a:cs typeface="Calibri" panose="020F0502020204030204" pitchFamily="34" charset="0"/>
              </a:rPr>
              <a:t>Compliance </a:t>
            </a:r>
            <a:r>
              <a:rPr lang="en-CA" sz="2200" b="0" dirty="0" smtClean="0">
                <a:solidFill>
                  <a:schemeClr val="tx1">
                    <a:lumMod val="75000"/>
                    <a:lumOff val="25000"/>
                  </a:schemeClr>
                </a:solidFill>
                <a:latin typeface="Calibri" panose="020F0502020204030204" pitchFamily="34" charset="0"/>
                <a:cs typeface="Calibri" panose="020F0502020204030204" pitchFamily="34" charset="0"/>
              </a:rPr>
              <a:t>Improvement</a:t>
            </a:r>
            <a:r>
              <a:rPr lang="en-CA" sz="2200" b="0" dirty="0" smtClean="0">
                <a:latin typeface="Calibri" panose="020F0502020204030204" pitchFamily="34" charset="0"/>
                <a:cs typeface="Calibri" panose="020F0502020204030204" pitchFamily="34" charset="0"/>
              </a:rPr>
              <a:t/>
            </a:r>
            <a:br>
              <a:rPr lang="en-CA" sz="2200" b="0" dirty="0" smtClean="0">
                <a:latin typeface="Calibri" panose="020F0502020204030204" pitchFamily="34" charset="0"/>
                <a:cs typeface="Calibri" panose="020F0502020204030204" pitchFamily="34" charset="0"/>
              </a:rPr>
            </a:br>
            <a:r>
              <a:rPr lang="en-CA" b="0" dirty="0" smtClean="0">
                <a:solidFill>
                  <a:schemeClr val="accent6">
                    <a:lumMod val="75000"/>
                  </a:schemeClr>
                </a:solidFill>
                <a:latin typeface="Calibri" panose="020F0502020204030204" pitchFamily="34" charset="0"/>
                <a:cs typeface="Calibri" panose="020F0502020204030204" pitchFamily="34" charset="0"/>
              </a:rPr>
              <a:t>Inspection Activities</a:t>
            </a:r>
            <a:r>
              <a:rPr lang="en-CA" dirty="0" smtClean="0">
                <a:cs typeface="Arial" panose="020B0604020202020204" pitchFamily="34" charset="0"/>
              </a:rPr>
              <a:t/>
            </a:r>
            <a:br>
              <a:rPr lang="en-CA" dirty="0" smtClean="0">
                <a:cs typeface="Arial" panose="020B0604020202020204" pitchFamily="34" charset="0"/>
              </a:rPr>
            </a:br>
            <a:endParaRPr lang="en-CA" dirty="0"/>
          </a:p>
        </p:txBody>
      </p:sp>
      <p:cxnSp>
        <p:nvCxnSpPr>
          <p:cNvPr id="16" name="Straight Connector 15"/>
          <p:cNvCxnSpPr/>
          <p:nvPr/>
        </p:nvCxnSpPr>
        <p:spPr>
          <a:xfrm>
            <a:off x="689610" y="914400"/>
            <a:ext cx="7764780" cy="0"/>
          </a:xfrm>
          <a:prstGeom prst="line">
            <a:avLst/>
          </a:prstGeom>
          <a:noFill/>
          <a:ln w="19050" cap="flat" cmpd="sng" algn="ctr">
            <a:solidFill>
              <a:srgbClr val="F79646">
                <a:lumMod val="75000"/>
              </a:srgbClr>
            </a:solidFill>
            <a:prstDash val="solid"/>
          </a:ln>
          <a:effectLst/>
        </p:spPr>
      </p:cxnSp>
      <p:sp>
        <p:nvSpPr>
          <p:cNvPr id="19" name="Rounded Rectangle 18"/>
          <p:cNvSpPr/>
          <p:nvPr/>
        </p:nvSpPr>
        <p:spPr>
          <a:xfrm>
            <a:off x="4475210" y="5489404"/>
            <a:ext cx="1162182" cy="654367"/>
          </a:xfrm>
          <a:prstGeom prst="roundRect">
            <a:avLst>
              <a:gd name="adj" fmla="val 16670"/>
            </a:avLst>
          </a:prstGeom>
        </p:spPr>
        <p:style>
          <a:lnRef idx="2">
            <a:schemeClr val="accent6"/>
          </a:lnRef>
          <a:fillRef idx="1">
            <a:schemeClr val="lt1"/>
          </a:fillRef>
          <a:effectRef idx="0">
            <a:schemeClr val="accent6"/>
          </a:effectRef>
          <a:fontRef idx="minor">
            <a:schemeClr val="dk1"/>
          </a:fontRef>
        </p:style>
      </p:sp>
      <p:sp>
        <p:nvSpPr>
          <p:cNvPr id="2" name="TextBox 1"/>
          <p:cNvSpPr txBox="1"/>
          <p:nvPr/>
        </p:nvSpPr>
        <p:spPr>
          <a:xfrm>
            <a:off x="4599101" y="5571573"/>
            <a:ext cx="914399" cy="523220"/>
          </a:xfrm>
          <a:prstGeom prst="rect">
            <a:avLst/>
          </a:prstGeom>
          <a:noFill/>
        </p:spPr>
        <p:txBody>
          <a:bodyPr wrap="square" rtlCol="0">
            <a:spAutoFit/>
          </a:bodyPr>
          <a:lstStyle/>
          <a:p>
            <a:pPr algn="ctr"/>
            <a:r>
              <a:rPr lang="en-CA" sz="1400" dirty="0" smtClean="0">
                <a:solidFill>
                  <a:schemeClr val="tx1">
                    <a:lumMod val="75000"/>
                    <a:lumOff val="25000"/>
                  </a:schemeClr>
                </a:solidFill>
                <a:latin typeface="Calibri" panose="020F0502020204030204" pitchFamily="34" charset="0"/>
                <a:cs typeface="Calibri" panose="020F0502020204030204" pitchFamily="34" charset="0"/>
              </a:rPr>
              <a:t>Public Posting</a:t>
            </a:r>
            <a:endParaRPr lang="en-CA" sz="1400"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36352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990600"/>
            <a:ext cx="8229600" cy="5416868"/>
          </a:xfrm>
          <a:prstGeom prst="rect">
            <a:avLst/>
          </a:prstGeom>
          <a:noFill/>
        </p:spPr>
        <p:txBody>
          <a:bodyPr wrap="square" rtlCol="0">
            <a:spAutoFit/>
          </a:bodyPr>
          <a:lstStyle/>
          <a:p>
            <a:r>
              <a:rPr lang="en-CA" sz="1600" dirty="0" smtClean="0">
                <a:solidFill>
                  <a:schemeClr val="tx1">
                    <a:lumMod val="65000"/>
                    <a:lumOff val="35000"/>
                  </a:schemeClr>
                </a:solidFill>
                <a:latin typeface="Calibri" panose="020F0502020204030204" pitchFamily="34" charset="0"/>
                <a:cs typeface="Calibri" panose="020F0502020204030204" pitchFamily="34" charset="0"/>
              </a:rPr>
              <a:t>The Program Advisor will conduct an entrance meeting with the service agency to review the inspection </a:t>
            </a:r>
            <a:r>
              <a:rPr lang="en-CA" sz="1600" dirty="0">
                <a:solidFill>
                  <a:schemeClr val="tx1">
                    <a:lumMod val="65000"/>
                    <a:lumOff val="35000"/>
                  </a:schemeClr>
                </a:solidFill>
                <a:latin typeface="Calibri" panose="020F0502020204030204" pitchFamily="34" charset="0"/>
                <a:cs typeface="Calibri" panose="020F0502020204030204" pitchFamily="34" charset="0"/>
              </a:rPr>
              <a:t>scope </a:t>
            </a:r>
            <a:r>
              <a:rPr lang="en-CA" sz="1600" dirty="0" smtClean="0">
                <a:solidFill>
                  <a:schemeClr val="tx1">
                    <a:lumMod val="65000"/>
                    <a:lumOff val="35000"/>
                  </a:schemeClr>
                </a:solidFill>
                <a:latin typeface="Calibri" panose="020F0502020204030204" pitchFamily="34" charset="0"/>
                <a:cs typeface="Calibri" panose="020F0502020204030204" pitchFamily="34" charset="0"/>
              </a:rPr>
              <a:t>and initiate the process:</a:t>
            </a:r>
          </a:p>
          <a:p>
            <a:endParaRPr lang="en-CA" sz="1400" dirty="0" smtClean="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Clr>
                <a:schemeClr val="accent6">
                  <a:lumMod val="75000"/>
                </a:scheme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Describe the purpose of compliance inspections for service agencies </a:t>
            </a:r>
            <a:r>
              <a:rPr lang="en-CA" sz="1500" dirty="0">
                <a:solidFill>
                  <a:schemeClr val="tx1">
                    <a:lumMod val="65000"/>
                    <a:lumOff val="35000"/>
                  </a:schemeClr>
                </a:solidFill>
                <a:latin typeface="Calibri" panose="020F0502020204030204" pitchFamily="34" charset="0"/>
                <a:cs typeface="Calibri" panose="020F0502020204030204" pitchFamily="34" charset="0"/>
              </a:rPr>
              <a:t>receiving funding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under SIPDDA.</a:t>
            </a:r>
          </a:p>
          <a:p>
            <a:pPr>
              <a:buClr>
                <a:schemeClr val="accent6">
                  <a:lumMod val="75000"/>
                </a:schemeClr>
              </a:buCl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Clr>
                <a:schemeClr val="accent6">
                  <a:lumMod val="75000"/>
                </a:scheme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Confirm inspection schedule for employment services.</a:t>
            </a:r>
          </a:p>
          <a:p>
            <a:pPr marL="285750" indent="-285750">
              <a:buClr>
                <a:schemeClr val="accent6">
                  <a:lumMod val="75000"/>
                </a:schemeClr>
              </a:buClr>
              <a:buFont typeface="Wingdings" panose="05000000000000000000" pitchFamily="2" charset="2"/>
              <a:buChar char="§"/>
            </a:pPr>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Clr>
                <a:schemeClr val="accent6">
                  <a:lumMod val="75000"/>
                </a:schemeClr>
              </a:buClr>
              <a:buFont typeface="Wingdings" panose="05000000000000000000" pitchFamily="2" charset="2"/>
              <a:buChar char="§"/>
            </a:pPr>
            <a:r>
              <a:rPr lang="en-CA" sz="1500" dirty="0">
                <a:solidFill>
                  <a:schemeClr val="tx1">
                    <a:lumMod val="65000"/>
                    <a:lumOff val="35000"/>
                  </a:schemeClr>
                </a:solidFill>
                <a:latin typeface="Calibri" panose="020F0502020204030204" pitchFamily="34" charset="0"/>
                <a:cs typeface="Calibri" panose="020F0502020204030204" pitchFamily="34" charset="0"/>
              </a:rPr>
              <a:t>Identify random selection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of staff and volunteer </a:t>
            </a:r>
            <a:r>
              <a:rPr lang="en-CA" sz="1500" dirty="0">
                <a:solidFill>
                  <a:schemeClr val="tx1">
                    <a:lumMod val="65000"/>
                    <a:lumOff val="35000"/>
                  </a:schemeClr>
                </a:solidFill>
                <a:latin typeface="Calibri" panose="020F0502020204030204" pitchFamily="34" charset="0"/>
                <a:cs typeface="Calibri" panose="020F0502020204030204" pitchFamily="34" charset="0"/>
              </a:rPr>
              <a:t>records for sites/programs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designated for inspection.</a:t>
            </a:r>
          </a:p>
          <a:p>
            <a:pPr marL="285750" indent="-285750">
              <a:buClr>
                <a:schemeClr val="accent6">
                  <a:lumMod val="75000"/>
                </a:schemeClr>
              </a:buClr>
              <a:buFont typeface="Wingdings" panose="05000000000000000000" pitchFamily="2" charset="2"/>
              <a:buChar cha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Clr>
                <a:schemeClr val="accent6">
                  <a:lumMod val="75000"/>
                </a:scheme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Discuss post-inspection </a:t>
            </a:r>
            <a:r>
              <a:rPr lang="en-CA" sz="1500" dirty="0">
                <a:solidFill>
                  <a:schemeClr val="tx1">
                    <a:lumMod val="65000"/>
                    <a:lumOff val="35000"/>
                  </a:schemeClr>
                </a:solidFill>
                <a:latin typeface="Calibri" panose="020F0502020204030204" pitchFamily="34" charset="0"/>
                <a:cs typeface="Calibri" panose="020F0502020204030204" pitchFamily="34" charset="0"/>
              </a:rPr>
              <a:t>non-compliance follow-up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activities and timelines. Remember to address High </a:t>
            </a:r>
            <a:r>
              <a:rPr lang="en-CA" sz="1500" dirty="0">
                <a:solidFill>
                  <a:schemeClr val="tx1">
                    <a:lumMod val="65000"/>
                    <a:lumOff val="35000"/>
                  </a:schemeClr>
                </a:solidFill>
                <a:latin typeface="Calibri" panose="020F0502020204030204" pitchFamily="34" charset="0"/>
                <a:cs typeface="Calibri" panose="020F0502020204030204" pitchFamily="34" charset="0"/>
              </a:rPr>
              <a:t>rated non-compliances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first.</a:t>
            </a:r>
          </a:p>
          <a:p>
            <a:pPr marL="285750" indent="-285750">
              <a:buClr>
                <a:schemeClr val="accent6">
                  <a:lumMod val="75000"/>
                </a:schemeClr>
              </a:buClr>
              <a:buFont typeface="Wingdings" panose="05000000000000000000" pitchFamily="2" charset="2"/>
              <a:buChar char="§"/>
            </a:pPr>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Clr>
                <a:schemeClr val="accent6">
                  <a:lumMod val="75000"/>
                </a:schemeClr>
              </a:buClr>
              <a:buFont typeface="Wingdings" panose="05000000000000000000" pitchFamily="2" charset="2"/>
              <a:buChar char="§"/>
            </a:pPr>
            <a:endParaRPr lang="en-CA" sz="1500" dirty="0" smtClean="0">
              <a:latin typeface="Calibri" panose="020F0502020204030204" pitchFamily="34" charset="0"/>
              <a:cs typeface="Calibri" panose="020F0502020204030204" pitchFamily="34" charset="0"/>
            </a:endParaRPr>
          </a:p>
          <a:p>
            <a:pPr marL="2114550" lvl="4" indent="-285750">
              <a:buClr>
                <a:schemeClr val="accent6">
                  <a:lumMod val="75000"/>
                </a:scheme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High rated non-compliances are to be rectified within 10 business days</a:t>
            </a:r>
            <a:r>
              <a:rPr lang="en-CA" sz="1600" dirty="0" smtClean="0">
                <a:solidFill>
                  <a:schemeClr val="tx1">
                    <a:lumMod val="65000"/>
                    <a:lumOff val="35000"/>
                  </a:schemeClr>
                </a:solidFill>
                <a:latin typeface="Calibri" panose="020F0502020204030204" pitchFamily="34" charset="0"/>
                <a:cs typeface="Calibri" panose="020F0502020204030204" pitchFamily="34" charset="0"/>
              </a:rPr>
              <a:t>.</a:t>
            </a:r>
          </a:p>
          <a:p>
            <a:pPr marL="285750" indent="-285750">
              <a:buFont typeface="Wingdings" panose="05000000000000000000" pitchFamily="2" charset="2"/>
              <a:buChar char="§"/>
            </a:pPr>
            <a:endParaRPr lang="en-US" sz="900" dirty="0" smtClean="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endParaRPr lang="en-US" sz="900" dirty="0">
              <a:solidFill>
                <a:schemeClr val="tx1">
                  <a:lumMod val="65000"/>
                  <a:lumOff val="35000"/>
                </a:schemeClr>
              </a:solidFill>
              <a:latin typeface="Calibri" panose="020F0502020204030204" pitchFamily="34" charset="0"/>
              <a:cs typeface="Calibri" panose="020F0502020204030204" pitchFamily="34" charset="0"/>
            </a:endParaRPr>
          </a:p>
          <a:p>
            <a:endParaRPr lang="en-US" sz="900" dirty="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endParaRPr lang="en-US" sz="900" dirty="0" smtClean="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Clr>
                <a:schemeClr val="accent6">
                  <a:lumMod val="75000"/>
                </a:scheme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Discuss available compliance supports and address any service agency questions.  </a:t>
            </a:r>
          </a:p>
          <a:p>
            <a:endParaRPr lang="en-CA" sz="1400" dirty="0" smtClean="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Clr>
                <a:schemeClr val="accent6">
                  <a:lumMod val="75000"/>
                </a:scheme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Schedule the exit meeting to discuss inspection </a:t>
            </a:r>
            <a:r>
              <a:rPr lang="en-CA" sz="1500" dirty="0">
                <a:solidFill>
                  <a:schemeClr val="tx1">
                    <a:lumMod val="65000"/>
                    <a:lumOff val="35000"/>
                  </a:schemeClr>
                </a:solidFill>
                <a:latin typeface="Calibri" panose="020F0502020204030204" pitchFamily="34" charset="0"/>
                <a:cs typeface="Calibri" panose="020F0502020204030204" pitchFamily="34" charset="0"/>
              </a:rPr>
              <a:t>findings, trends, best practices and clarify expectations and specific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timelines based on the severity of non-compliances.</a:t>
            </a: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t>19</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3" name="Rounded Rectangular Callout 2"/>
          <p:cNvSpPr/>
          <p:nvPr/>
        </p:nvSpPr>
        <p:spPr>
          <a:xfrm>
            <a:off x="457200" y="4295172"/>
            <a:ext cx="1219200" cy="762000"/>
          </a:xfrm>
          <a:prstGeom prst="wedgeRoundRectCallout">
            <a:avLst>
              <a:gd name="adj1" fmla="val 70293"/>
              <a:gd name="adj2" fmla="val 6293"/>
              <a:gd name="adj3" fmla="val 16667"/>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2800" dirty="0" smtClean="0">
                <a:solidFill>
                  <a:schemeClr val="tx1">
                    <a:lumMod val="65000"/>
                    <a:lumOff val="35000"/>
                  </a:schemeClr>
                </a:solidFill>
                <a:latin typeface="Calibri" panose="020F0502020204030204" pitchFamily="34" charset="0"/>
                <a:cs typeface="Calibri" panose="020F0502020204030204" pitchFamily="34" charset="0"/>
              </a:rPr>
              <a:t>WHY?</a:t>
            </a:r>
            <a:endParaRPr lang="en-CA" sz="28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6" name="Left Brace 5"/>
          <p:cNvSpPr/>
          <p:nvPr/>
        </p:nvSpPr>
        <p:spPr>
          <a:xfrm>
            <a:off x="2090888" y="4175689"/>
            <a:ext cx="274319" cy="104919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1000" dirty="0"/>
          </a:p>
        </p:txBody>
      </p:sp>
      <p:sp>
        <p:nvSpPr>
          <p:cNvPr id="14" name="Title 4"/>
          <p:cNvSpPr>
            <a:spLocks noGrp="1"/>
          </p:cNvSpPr>
          <p:nvPr>
            <p:ph type="title"/>
          </p:nvPr>
        </p:nvSpPr>
        <p:spPr>
          <a:xfrm>
            <a:off x="838200" y="76200"/>
            <a:ext cx="5257800" cy="1143000"/>
          </a:xfrm>
        </p:spPr>
        <p:txBody>
          <a:bodyPr>
            <a:normAutofit/>
          </a:bodyPr>
          <a:lstStyle/>
          <a:p>
            <a:r>
              <a:rPr lang="en-CA" sz="2200" b="0" dirty="0" smtClean="0">
                <a:solidFill>
                  <a:schemeClr val="tx1">
                    <a:lumMod val="65000"/>
                    <a:lumOff val="35000"/>
                  </a:schemeClr>
                </a:solidFill>
                <a:latin typeface="Calibri" panose="020F0502020204030204" pitchFamily="34" charset="0"/>
                <a:cs typeface="Calibri" panose="020F0502020204030204" pitchFamily="34" charset="0"/>
              </a:rPr>
              <a:t>Compliance Improvement</a:t>
            </a:r>
            <a:r>
              <a:rPr lang="en-CA" sz="2200" dirty="0" smtClean="0">
                <a:latin typeface="Calibri" panose="020F0502020204030204" pitchFamily="34" charset="0"/>
                <a:cs typeface="Calibri" panose="020F0502020204030204" pitchFamily="34" charset="0"/>
              </a:rPr>
              <a:t/>
            </a:r>
            <a:br>
              <a:rPr lang="en-CA" sz="2200" dirty="0" smtClean="0">
                <a:latin typeface="Calibri" panose="020F0502020204030204" pitchFamily="34" charset="0"/>
                <a:cs typeface="Calibri" panose="020F0502020204030204" pitchFamily="34" charset="0"/>
              </a:rPr>
            </a:br>
            <a:r>
              <a:rPr lang="en-CA" b="0" dirty="0" smtClean="0">
                <a:solidFill>
                  <a:schemeClr val="accent6">
                    <a:lumMod val="75000"/>
                  </a:schemeClr>
                </a:solidFill>
                <a:latin typeface="Calibri" panose="020F0502020204030204" pitchFamily="34" charset="0"/>
                <a:cs typeface="Calibri" panose="020F0502020204030204" pitchFamily="34" charset="0"/>
              </a:rPr>
              <a:t>What to Expect at an Entrance Meeting</a:t>
            </a:r>
            <a:r>
              <a:rPr lang="en-CA" dirty="0" smtClean="0">
                <a:cs typeface="Arial" panose="020B0604020202020204" pitchFamily="34" charset="0"/>
              </a:rPr>
              <a:t/>
            </a:r>
            <a:br>
              <a:rPr lang="en-CA" dirty="0" smtClean="0">
                <a:cs typeface="Arial" panose="020B0604020202020204" pitchFamily="34" charset="0"/>
              </a:rPr>
            </a:br>
            <a:endParaRPr lang="en-CA" dirty="0"/>
          </a:p>
        </p:txBody>
      </p:sp>
      <p:cxnSp>
        <p:nvCxnSpPr>
          <p:cNvPr id="10" name="Straight Connector 9"/>
          <p:cNvCxnSpPr/>
          <p:nvPr/>
        </p:nvCxnSpPr>
        <p:spPr>
          <a:xfrm>
            <a:off x="609600" y="914400"/>
            <a:ext cx="7764780" cy="0"/>
          </a:xfrm>
          <a:prstGeom prst="line">
            <a:avLst/>
          </a:prstGeom>
          <a:noFill/>
          <a:ln w="19050" cap="flat" cmpd="sng" algn="ctr">
            <a:solidFill>
              <a:srgbClr val="F79646">
                <a:lumMod val="75000"/>
              </a:srgbClr>
            </a:solidFill>
            <a:prstDash val="solid"/>
          </a:ln>
          <a:effectLst/>
        </p:spPr>
      </p:cxnSp>
    </p:spTree>
    <p:extLst>
      <p:ext uri="{BB962C8B-B14F-4D97-AF65-F5344CB8AC3E}">
        <p14:creationId xmlns:p14="http://schemas.microsoft.com/office/powerpoint/2010/main" val="41628016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75755" y="1066800"/>
            <a:ext cx="7764780" cy="5447645"/>
          </a:xfrm>
          <a:prstGeom prst="rect">
            <a:avLst/>
          </a:prstGeom>
          <a:noFill/>
        </p:spPr>
        <p:txBody>
          <a:bodyPr wrap="square" rtlCol="0">
            <a:spAutoFit/>
          </a:bodyPr>
          <a:lstStyle/>
          <a:p>
            <a:pPr>
              <a:buClr>
                <a:schemeClr val="accent6">
                  <a:lumMod val="75000"/>
                </a:schemeClr>
              </a:buClr>
            </a:pPr>
            <a:r>
              <a:rPr lang="en-CA" sz="1500" dirty="0">
                <a:solidFill>
                  <a:schemeClr val="tx1">
                    <a:lumMod val="75000"/>
                    <a:lumOff val="25000"/>
                  </a:schemeClr>
                </a:solidFill>
                <a:latin typeface="Calibri" panose="020F0502020204030204" pitchFamily="34" charset="0"/>
                <a:cs typeface="Calibri" panose="020F0502020204030204" pitchFamily="34" charset="0"/>
              </a:rPr>
              <a:t>To</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 gain an understanding of how the compliance inspection process works.  </a:t>
            </a:r>
          </a:p>
          <a:p>
            <a:pPr>
              <a:buClr>
                <a:schemeClr val="accent6">
                  <a:lumMod val="75000"/>
                </a:schemeClr>
              </a:buClr>
            </a:pPr>
            <a:endParaRPr lang="en-CA" sz="1500" dirty="0">
              <a:solidFill>
                <a:schemeClr val="tx1">
                  <a:lumMod val="75000"/>
                  <a:lumOff val="25000"/>
                </a:schemeClr>
              </a:solidFill>
              <a:latin typeface="Calibri" panose="020F0502020204030204" pitchFamily="34" charset="0"/>
              <a:cs typeface="Calibri" panose="020F0502020204030204" pitchFamily="34" charset="0"/>
            </a:endParaRPr>
          </a:p>
          <a:p>
            <a:pPr>
              <a:buClr>
                <a:schemeClr val="accent6">
                  <a:lumMod val="75000"/>
                </a:schemeClr>
              </a:buClr>
            </a:pPr>
            <a:r>
              <a:rPr lang="en-CA" sz="1500" dirty="0" smtClean="0">
                <a:solidFill>
                  <a:schemeClr val="tx1">
                    <a:lumMod val="75000"/>
                    <a:lumOff val="25000"/>
                  </a:schemeClr>
                </a:solidFill>
                <a:latin typeface="Calibri" panose="020F0502020204030204" pitchFamily="34" charset="0"/>
                <a:cs typeface="Calibri" panose="020F0502020204030204" pitchFamily="34" charset="0"/>
              </a:rPr>
              <a:t>This training will:</a:t>
            </a:r>
          </a:p>
          <a:p>
            <a:pPr>
              <a:buClr>
                <a:schemeClr val="accent6">
                  <a:lumMod val="75000"/>
                </a:schemeClr>
              </a:buClr>
            </a:pPr>
            <a:endParaRPr lang="en-CA" sz="1500" dirty="0" smtClean="0">
              <a:solidFill>
                <a:schemeClr val="tx1">
                  <a:lumMod val="75000"/>
                  <a:lumOff val="2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ü"/>
            </a:pPr>
            <a:r>
              <a:rPr lang="en-CA" sz="1500" dirty="0" smtClean="0">
                <a:solidFill>
                  <a:schemeClr val="tx1">
                    <a:lumMod val="75000"/>
                    <a:lumOff val="25000"/>
                  </a:schemeClr>
                </a:solidFill>
                <a:latin typeface="Calibri" panose="020F0502020204030204" pitchFamily="34" charset="0"/>
                <a:cs typeface="Calibri" panose="020F0502020204030204" pitchFamily="34" charset="0"/>
              </a:rPr>
              <a:t> Provide an overview of the Ministry’s legislated authority</a:t>
            </a:r>
          </a:p>
          <a:p>
            <a:pPr lvl="1">
              <a:buClr>
                <a:schemeClr val="accent6">
                  <a:lumMod val="75000"/>
                </a:schemeClr>
              </a:buClr>
            </a:pPr>
            <a:endParaRPr lang="en-CA" sz="1500" dirty="0">
              <a:solidFill>
                <a:schemeClr val="tx1">
                  <a:lumMod val="75000"/>
                  <a:lumOff val="2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ü"/>
            </a:pPr>
            <a:r>
              <a:rPr lang="en-CA" sz="1500" dirty="0" smtClean="0">
                <a:solidFill>
                  <a:schemeClr val="tx1">
                    <a:lumMod val="75000"/>
                    <a:lumOff val="25000"/>
                  </a:schemeClr>
                </a:solidFill>
                <a:latin typeface="Calibri" panose="020F0502020204030204" pitchFamily="34" charset="0"/>
                <a:cs typeface="Calibri" panose="020F0502020204030204" pitchFamily="34" charset="0"/>
              </a:rPr>
              <a:t>Highlight the compliance inspection process in an easy to understand manner</a:t>
            </a:r>
          </a:p>
          <a:p>
            <a:pPr marL="742950" lvl="1" indent="-285750">
              <a:buClr>
                <a:schemeClr val="accent6">
                  <a:lumMod val="75000"/>
                </a:schemeClr>
              </a:buClr>
              <a:buFont typeface="Wingdings" panose="05000000000000000000" pitchFamily="2" charset="2"/>
              <a:buChar char="ü"/>
            </a:pPr>
            <a:endParaRPr lang="en-CA" sz="1500" dirty="0" smtClean="0">
              <a:solidFill>
                <a:schemeClr val="tx1">
                  <a:lumMod val="75000"/>
                  <a:lumOff val="2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ü"/>
            </a:pPr>
            <a:r>
              <a:rPr lang="en-CA" sz="1500" dirty="0" smtClean="0">
                <a:solidFill>
                  <a:schemeClr val="tx1">
                    <a:lumMod val="75000"/>
                    <a:lumOff val="25000"/>
                  </a:schemeClr>
                </a:solidFill>
                <a:latin typeface="Calibri" panose="020F0502020204030204" pitchFamily="34" charset="0"/>
                <a:cs typeface="Calibri" panose="020F0502020204030204" pitchFamily="34" charset="0"/>
              </a:rPr>
              <a:t>Walk you through each step of the process and identify the tools, resources and supports that are available to you</a:t>
            </a:r>
          </a:p>
          <a:p>
            <a:pPr marL="742950" lvl="1" indent="-285750">
              <a:buClr>
                <a:schemeClr val="accent6">
                  <a:lumMod val="75000"/>
                </a:schemeClr>
              </a:buClr>
              <a:buFont typeface="Wingdings" panose="05000000000000000000" pitchFamily="2" charset="2"/>
              <a:buChar char="ü"/>
            </a:pPr>
            <a:endParaRPr lang="en-CA" sz="1500" dirty="0">
              <a:solidFill>
                <a:schemeClr val="tx1">
                  <a:lumMod val="75000"/>
                  <a:lumOff val="2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ü"/>
            </a:pPr>
            <a:r>
              <a:rPr lang="en-CA" sz="1500" dirty="0" smtClean="0">
                <a:solidFill>
                  <a:schemeClr val="tx1">
                    <a:lumMod val="75000"/>
                    <a:lumOff val="25000"/>
                  </a:schemeClr>
                </a:solidFill>
                <a:latin typeface="Calibri" panose="020F0502020204030204" pitchFamily="34" charset="0"/>
                <a:cs typeface="Calibri" panose="020F0502020204030204" pitchFamily="34" charset="0"/>
              </a:rPr>
              <a:t>Clarify what you need to do prior to, during and after the compliance inspection</a:t>
            </a:r>
          </a:p>
          <a:p>
            <a:pPr marL="742950" lvl="1" indent="-285750">
              <a:buClr>
                <a:schemeClr val="accent6">
                  <a:lumMod val="75000"/>
                </a:schemeClr>
              </a:buClr>
              <a:buFont typeface="Wingdings" panose="05000000000000000000" pitchFamily="2" charset="2"/>
              <a:buChar char="ü"/>
            </a:pPr>
            <a:endParaRPr lang="en-CA" sz="1500" dirty="0" smtClean="0">
              <a:solidFill>
                <a:schemeClr val="tx1">
                  <a:lumMod val="75000"/>
                  <a:lumOff val="2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ü"/>
            </a:pPr>
            <a:r>
              <a:rPr lang="en-CA" sz="1500" dirty="0" smtClean="0">
                <a:solidFill>
                  <a:schemeClr val="tx1">
                    <a:lumMod val="75000"/>
                    <a:lumOff val="25000"/>
                  </a:schemeClr>
                </a:solidFill>
                <a:latin typeface="Calibri" panose="020F0502020204030204" pitchFamily="34" charset="0"/>
                <a:cs typeface="Calibri" panose="020F0502020204030204" pitchFamily="34" charset="0"/>
              </a:rPr>
              <a:t>Clarify public posting requirements</a:t>
            </a:r>
          </a:p>
          <a:p>
            <a:pPr marL="742950" lvl="1" indent="-285750">
              <a:buClr>
                <a:schemeClr val="accent6">
                  <a:lumMod val="75000"/>
                </a:schemeClr>
              </a:buClr>
              <a:buFont typeface="Wingdings" panose="05000000000000000000" pitchFamily="2" charset="2"/>
              <a:buChar char="ü"/>
            </a:pPr>
            <a:endParaRPr lang="en-CA" sz="1500" dirty="0" smtClean="0">
              <a:solidFill>
                <a:schemeClr val="tx1">
                  <a:lumMod val="75000"/>
                  <a:lumOff val="2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ü"/>
            </a:pPr>
            <a:r>
              <a:rPr lang="en-CA" sz="1500" dirty="0" smtClean="0">
                <a:solidFill>
                  <a:schemeClr val="tx1">
                    <a:lumMod val="75000"/>
                    <a:lumOff val="25000"/>
                  </a:schemeClr>
                </a:solidFill>
                <a:latin typeface="Calibri" panose="020F0502020204030204" pitchFamily="34" charset="0"/>
                <a:cs typeface="Calibri" panose="020F0502020204030204" pitchFamily="34" charset="0"/>
              </a:rPr>
              <a:t>Clarify timelines and enforceable action based on the risk rating of each requirement, and</a:t>
            </a:r>
          </a:p>
          <a:p>
            <a:pPr marL="742950" lvl="1" indent="-285750">
              <a:buClr>
                <a:schemeClr val="accent6">
                  <a:lumMod val="75000"/>
                </a:schemeClr>
              </a:buClr>
              <a:buFont typeface="Wingdings" panose="05000000000000000000" pitchFamily="2" charset="2"/>
              <a:buChar char="ü"/>
            </a:pPr>
            <a:endParaRPr lang="en-CA" sz="1500" dirty="0">
              <a:solidFill>
                <a:schemeClr val="tx1">
                  <a:lumMod val="75000"/>
                  <a:lumOff val="2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ü"/>
            </a:pPr>
            <a:r>
              <a:rPr lang="en-CA" sz="1500" dirty="0" smtClean="0">
                <a:solidFill>
                  <a:schemeClr val="tx1">
                    <a:lumMod val="75000"/>
                    <a:lumOff val="25000"/>
                  </a:schemeClr>
                </a:solidFill>
                <a:latin typeface="Calibri" panose="020F0502020204030204" pitchFamily="34" charset="0"/>
                <a:cs typeface="Calibri" panose="020F0502020204030204" pitchFamily="34" charset="0"/>
              </a:rPr>
              <a:t>Increase your knowledge of </a:t>
            </a:r>
            <a:r>
              <a:rPr lang="en-CA" sz="1500" dirty="0">
                <a:solidFill>
                  <a:schemeClr val="tx1">
                    <a:lumMod val="75000"/>
                    <a:lumOff val="25000"/>
                  </a:schemeClr>
                </a:solidFill>
                <a:latin typeface="Calibri" panose="020F0502020204030204" pitchFamily="34" charset="0"/>
                <a:cs typeface="Calibri" panose="020F0502020204030204" pitchFamily="34" charset="0"/>
              </a:rPr>
              <a:t>and compliance with the requirements outlined in Ontario Regulation 299/10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regarding Quality </a:t>
            </a:r>
            <a:r>
              <a:rPr lang="en-CA" sz="1500" dirty="0">
                <a:solidFill>
                  <a:schemeClr val="tx1">
                    <a:lumMod val="75000"/>
                    <a:lumOff val="25000"/>
                  </a:schemeClr>
                </a:solidFill>
                <a:latin typeface="Calibri" panose="020F0502020204030204" pitchFamily="34" charset="0"/>
                <a:cs typeface="Calibri" panose="020F0502020204030204" pitchFamily="34" charset="0"/>
              </a:rPr>
              <a:t>Assurance Measures (QAM) and the Policy Directives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made under the </a:t>
            </a:r>
            <a:r>
              <a:rPr lang="en-CA" sz="1500" i="1" dirty="0" smtClean="0">
                <a:solidFill>
                  <a:schemeClr val="tx1">
                    <a:lumMod val="75000"/>
                    <a:lumOff val="25000"/>
                  </a:schemeClr>
                </a:solidFill>
                <a:latin typeface="Calibri" panose="020F0502020204030204" pitchFamily="34" charset="0"/>
                <a:cs typeface="Calibri" panose="020F0502020204030204" pitchFamily="34" charset="0"/>
              </a:rPr>
              <a:t>Services </a:t>
            </a:r>
            <a:r>
              <a:rPr lang="en-CA" sz="1500" i="1" dirty="0">
                <a:solidFill>
                  <a:schemeClr val="tx1">
                    <a:lumMod val="75000"/>
                    <a:lumOff val="25000"/>
                  </a:schemeClr>
                </a:solidFill>
                <a:latin typeface="Calibri" panose="020F0502020204030204" pitchFamily="34" charset="0"/>
                <a:cs typeface="Calibri" panose="020F0502020204030204" pitchFamily="34" charset="0"/>
              </a:rPr>
              <a:t>and Supports to Promote the Social Inclusion of Persons with Developmental Disabilities Act, 2008</a:t>
            </a:r>
            <a:r>
              <a:rPr lang="en-CA" sz="1500" dirty="0">
                <a:solidFill>
                  <a:schemeClr val="tx1">
                    <a:lumMod val="75000"/>
                    <a:lumOff val="25000"/>
                  </a:schemeClr>
                </a:solidFill>
                <a:latin typeface="Calibri" panose="020F0502020204030204" pitchFamily="34" charset="0"/>
                <a:cs typeface="Calibri" panose="020F0502020204030204" pitchFamily="34" charset="0"/>
              </a:rPr>
              <a:t>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(SIPDDA).</a:t>
            </a:r>
            <a:endParaRPr lang="en-CA" sz="1500" dirty="0">
              <a:solidFill>
                <a:schemeClr val="tx1">
                  <a:lumMod val="75000"/>
                  <a:lumOff val="25000"/>
                </a:schemeClr>
              </a:solidFill>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q"/>
            </a:pPr>
            <a:endParaRPr lang="en-CA" dirty="0"/>
          </a:p>
        </p:txBody>
      </p:sp>
      <p:sp>
        <p:nvSpPr>
          <p:cNvPr id="3" name="Slide Number Placeholder 2"/>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t>2</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7" name="Title 11"/>
          <p:cNvSpPr>
            <a:spLocks noGrp="1"/>
          </p:cNvSpPr>
          <p:nvPr>
            <p:ph type="title"/>
          </p:nvPr>
        </p:nvSpPr>
        <p:spPr>
          <a:xfrm>
            <a:off x="914400" y="228600"/>
            <a:ext cx="6858001" cy="533401"/>
          </a:xfrm>
        </p:spPr>
        <p:txBody>
          <a:bodyPr>
            <a:noAutofit/>
          </a:bodyPr>
          <a:lstStyle/>
          <a:p>
            <a:r>
              <a:rPr lang="en-CA" sz="2200" b="0" dirty="0" smtClean="0">
                <a:solidFill>
                  <a:schemeClr val="tx1">
                    <a:lumMod val="75000"/>
                    <a:lumOff val="25000"/>
                  </a:schemeClr>
                </a:solidFill>
                <a:latin typeface="Calibri" panose="020F0502020204030204" pitchFamily="34" charset="0"/>
                <a:cs typeface="Calibri" panose="020F0502020204030204" pitchFamily="34" charset="0"/>
              </a:rPr>
              <a:t>Compliance Inspections</a:t>
            </a:r>
            <a:br>
              <a:rPr lang="en-CA" sz="2200" b="0" dirty="0" smtClean="0">
                <a:solidFill>
                  <a:schemeClr val="tx1">
                    <a:lumMod val="75000"/>
                    <a:lumOff val="25000"/>
                  </a:schemeClr>
                </a:solidFill>
                <a:latin typeface="Calibri" panose="020F0502020204030204" pitchFamily="34" charset="0"/>
                <a:cs typeface="Calibri" panose="020F0502020204030204" pitchFamily="34" charset="0"/>
              </a:rPr>
            </a:br>
            <a:r>
              <a:rPr lang="en-CA" b="0" dirty="0" smtClean="0">
                <a:solidFill>
                  <a:schemeClr val="accent6">
                    <a:lumMod val="75000"/>
                  </a:schemeClr>
                </a:solidFill>
                <a:latin typeface="Calibri" panose="020F0502020204030204" pitchFamily="34" charset="0"/>
                <a:cs typeface="Calibri" panose="020F0502020204030204" pitchFamily="34" charset="0"/>
              </a:rPr>
              <a:t>Training Objectives</a:t>
            </a:r>
            <a:endParaRPr lang="en-CA" sz="2200" b="0" dirty="0">
              <a:solidFill>
                <a:schemeClr val="accent6">
                  <a:lumMod val="75000"/>
                </a:schemeClr>
              </a:solidFill>
              <a:cs typeface="Arial" panose="020B0604020202020204" pitchFamily="34" charset="0"/>
            </a:endParaRPr>
          </a:p>
        </p:txBody>
      </p:sp>
    </p:spTree>
    <p:extLst>
      <p:ext uri="{BB962C8B-B14F-4D97-AF65-F5344CB8AC3E}">
        <p14:creationId xmlns:p14="http://schemas.microsoft.com/office/powerpoint/2010/main" val="20610275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1" y="1371599"/>
            <a:ext cx="7772399" cy="4478149"/>
          </a:xfrm>
          <a:prstGeom prst="rect">
            <a:avLst/>
          </a:prstGeom>
          <a:noFill/>
        </p:spPr>
        <p:txBody>
          <a:bodyPr wrap="square" rtlCol="0">
            <a:spAutoFit/>
          </a:bodyPr>
          <a:lstStyle/>
          <a:p>
            <a:pPr>
              <a:buClr>
                <a:schemeClr val="accent6">
                  <a:lumMod val="75000"/>
                </a:schemeClr>
              </a:buClr>
            </a:pPr>
            <a:r>
              <a:rPr lang="en-CA" sz="1500" b="1" dirty="0" smtClean="0">
                <a:solidFill>
                  <a:schemeClr val="tx1">
                    <a:lumMod val="65000"/>
                    <a:lumOff val="35000"/>
                  </a:schemeClr>
                </a:solidFill>
                <a:latin typeface="Calibri" panose="020F0502020204030204" pitchFamily="34" charset="0"/>
                <a:cs typeface="Calibri" panose="020F0502020204030204" pitchFamily="34" charset="0"/>
              </a:rPr>
              <a:t>Review inspection results:</a:t>
            </a:r>
          </a:p>
          <a:p>
            <a:pPr>
              <a:buClr>
                <a:schemeClr val="accent6">
                  <a:lumMod val="75000"/>
                </a:schemeClr>
              </a:buClr>
            </a:pPr>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Highlights </a:t>
            </a:r>
            <a:r>
              <a:rPr lang="en-CA" sz="1500" dirty="0">
                <a:solidFill>
                  <a:schemeClr val="tx1">
                    <a:lumMod val="65000"/>
                    <a:lumOff val="35000"/>
                  </a:schemeClr>
                </a:solidFill>
                <a:latin typeface="Calibri" panose="020F0502020204030204" pitchFamily="34" charset="0"/>
                <a:cs typeface="Calibri" panose="020F0502020204030204" pitchFamily="34" charset="0"/>
              </a:rPr>
              <a:t>of organizational best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practices</a:t>
            </a:r>
          </a:p>
          <a:p>
            <a:pPr marL="742950" lvl="1" indent="-285750">
              <a:buClr>
                <a:schemeClr val="accent6">
                  <a:lumMod val="75000"/>
                </a:scheme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Review </a:t>
            </a:r>
            <a:r>
              <a:rPr lang="en-CA" sz="1500" dirty="0">
                <a:solidFill>
                  <a:schemeClr val="tx1">
                    <a:lumMod val="65000"/>
                    <a:lumOff val="35000"/>
                  </a:schemeClr>
                </a:solidFill>
                <a:latin typeface="Calibri" panose="020F0502020204030204" pitchFamily="34" charset="0"/>
                <a:cs typeface="Calibri" panose="020F0502020204030204" pitchFamily="34" charset="0"/>
              </a:rPr>
              <a:t>areas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of non-compliance</a:t>
            </a: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
            </a:pPr>
            <a:r>
              <a:rPr lang="en-CA" sz="1500" dirty="0">
                <a:solidFill>
                  <a:schemeClr val="tx1">
                    <a:lumMod val="65000"/>
                    <a:lumOff val="35000"/>
                  </a:schemeClr>
                </a:solidFill>
                <a:latin typeface="Calibri" panose="020F0502020204030204" pitchFamily="34" charset="0"/>
                <a:cs typeface="Calibri" panose="020F0502020204030204" pitchFamily="34" charset="0"/>
              </a:rPr>
              <a:t>Description of risk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rated </a:t>
            </a:r>
            <a:r>
              <a:rPr lang="en-CA" sz="1500" dirty="0">
                <a:solidFill>
                  <a:schemeClr val="tx1">
                    <a:lumMod val="65000"/>
                    <a:lumOff val="35000"/>
                  </a:schemeClr>
                </a:solidFill>
                <a:latin typeface="Calibri" panose="020F0502020204030204" pitchFamily="34" charset="0"/>
                <a:cs typeface="Calibri" panose="020F0502020204030204" pitchFamily="34" charset="0"/>
              </a:rPr>
              <a:t>non-compliances and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timelines to address non-compliances</a:t>
            </a:r>
          </a:p>
          <a:p>
            <a:pPr marL="742950" lvl="1" indent="-285750">
              <a:buClr>
                <a:schemeClr val="accent6">
                  <a:lumMod val="75000"/>
                </a:scheme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Sign </a:t>
            </a:r>
            <a:r>
              <a:rPr lang="en-CA" sz="1500" dirty="0">
                <a:solidFill>
                  <a:schemeClr val="tx1">
                    <a:lumMod val="65000"/>
                    <a:lumOff val="35000"/>
                  </a:schemeClr>
                </a:solidFill>
                <a:latin typeface="Calibri" panose="020F0502020204030204" pitchFamily="34" charset="0"/>
                <a:cs typeface="Calibri" panose="020F0502020204030204" pitchFamily="34" charset="0"/>
              </a:rPr>
              <a:t>off on compliance inspection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reports if </a:t>
            </a:r>
            <a:r>
              <a:rPr lang="en-CA" sz="1500" dirty="0">
                <a:solidFill>
                  <a:schemeClr val="tx1">
                    <a:lumMod val="65000"/>
                    <a:lumOff val="35000"/>
                  </a:schemeClr>
                </a:solidFill>
                <a:latin typeface="Calibri" panose="020F0502020204030204" pitchFamily="34" charset="0"/>
                <a:cs typeface="Calibri" panose="020F0502020204030204" pitchFamily="34" charset="0"/>
              </a:rPr>
              <a:t>all parties are in agreement with the contents of the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inspection report. If the agency does not agree with the inspection findings they do not have to sign. In cases of disagreement it is recommended that an inquiry be submitted to DSCompliance.ca.</a:t>
            </a: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endParaRPr lang="en-CA" sz="1500" dirty="0">
              <a:solidFill>
                <a:prstClr val="black"/>
              </a:solidFill>
              <a:latin typeface="Calibri" panose="020F0502020204030204" pitchFamily="34" charset="0"/>
              <a:cs typeface="Calibri" panose="020F0502020204030204" pitchFamily="34" charset="0"/>
            </a:endParaRPr>
          </a:p>
          <a:p>
            <a:r>
              <a:rPr lang="en-CA" sz="1500" u="sng" dirty="0">
                <a:solidFill>
                  <a:schemeClr val="accent6">
                    <a:lumMod val="75000"/>
                  </a:schemeClr>
                </a:solidFill>
                <a:latin typeface="Calibri" panose="020F0502020204030204" pitchFamily="34" charset="0"/>
                <a:cs typeface="Calibri" panose="020F0502020204030204" pitchFamily="34" charset="0"/>
              </a:rPr>
              <a:t>Upon completion of the inspection, the service agency will be </a:t>
            </a:r>
            <a:r>
              <a:rPr lang="en-CA" sz="1500" u="sng" dirty="0" smtClean="0">
                <a:solidFill>
                  <a:schemeClr val="accent6">
                    <a:lumMod val="75000"/>
                  </a:schemeClr>
                </a:solidFill>
                <a:latin typeface="Calibri" panose="020F0502020204030204" pitchFamily="34" charset="0"/>
                <a:cs typeface="Calibri" panose="020F0502020204030204" pitchFamily="34" charset="0"/>
              </a:rPr>
              <a:t>deemed either compliant or non-compliant</a:t>
            </a:r>
            <a:r>
              <a:rPr lang="en-CA" sz="1500" dirty="0">
                <a:solidFill>
                  <a:schemeClr val="accent6">
                    <a:lumMod val="75000"/>
                  </a:schemeClr>
                </a:solidFill>
                <a:latin typeface="Calibri" panose="020F0502020204030204" pitchFamily="34" charset="0"/>
                <a:cs typeface="Calibri" panose="020F0502020204030204" pitchFamily="34" charset="0"/>
              </a:rPr>
              <a:t>.</a:t>
            </a:r>
          </a:p>
          <a:p>
            <a:endParaRPr lang="en-CA" sz="1500" dirty="0">
              <a:solidFill>
                <a:prstClr val="black"/>
              </a:solidFill>
              <a:latin typeface="Calibri" panose="020F0502020204030204" pitchFamily="34" charset="0"/>
              <a:cs typeface="Calibri" panose="020F0502020204030204" pitchFamily="34" charset="0"/>
            </a:endParaRPr>
          </a:p>
          <a:p>
            <a:pPr>
              <a:buClr>
                <a:schemeClr val="accent6">
                  <a:lumMod val="75000"/>
                </a:schemeClr>
              </a:buClr>
            </a:pPr>
            <a:r>
              <a:rPr lang="en-CA" sz="1500" b="1" u="sng" dirty="0" smtClean="0">
                <a:solidFill>
                  <a:schemeClr val="tx1">
                    <a:lumMod val="65000"/>
                    <a:lumOff val="35000"/>
                  </a:schemeClr>
                </a:solidFill>
                <a:latin typeface="Calibri" panose="020F0502020204030204" pitchFamily="34" charset="0"/>
                <a:cs typeface="Calibri" panose="020F0502020204030204" pitchFamily="34" charset="0"/>
              </a:rPr>
              <a:t>Compliant</a:t>
            </a:r>
          </a:p>
          <a:p>
            <a:pPr marL="742950" lvl="1" indent="-285750" eaLnBrk="0" fontAlgn="base" hangingPunct="0">
              <a:buClr>
                <a:schemeClr val="accent6">
                  <a:lumMod val="75000"/>
                </a:schemeClr>
              </a:buClr>
              <a:buFont typeface="Wingdings" panose="05000000000000000000" pitchFamily="2" charset="2"/>
              <a:buChar char="§"/>
            </a:pPr>
            <a:r>
              <a:rPr lang="en-US" sz="1500" dirty="0" smtClean="0">
                <a:solidFill>
                  <a:schemeClr val="tx1">
                    <a:lumMod val="65000"/>
                    <a:lumOff val="35000"/>
                  </a:schemeClr>
                </a:solidFill>
                <a:latin typeface="Calibri" panose="020F0502020204030204" pitchFamily="34" charset="0"/>
                <a:cs typeface="Calibri" panose="020F0502020204030204" pitchFamily="34" charset="0"/>
              </a:rPr>
              <a:t>The </a:t>
            </a:r>
            <a:r>
              <a:rPr lang="en-US" sz="1500" dirty="0">
                <a:solidFill>
                  <a:schemeClr val="tx1">
                    <a:lumMod val="65000"/>
                    <a:lumOff val="35000"/>
                  </a:schemeClr>
                </a:solidFill>
                <a:latin typeface="Calibri" panose="020F0502020204030204" pitchFamily="34" charset="0"/>
                <a:cs typeface="Calibri" panose="020F0502020204030204" pitchFamily="34" charset="0"/>
              </a:rPr>
              <a:t>Compliance Letter and Inspection Report will be </a:t>
            </a:r>
            <a:r>
              <a:rPr lang="en-US" sz="1500" dirty="0" smtClean="0">
                <a:solidFill>
                  <a:schemeClr val="tx1">
                    <a:lumMod val="65000"/>
                    <a:lumOff val="35000"/>
                  </a:schemeClr>
                </a:solidFill>
                <a:latin typeface="Calibri" panose="020F0502020204030204" pitchFamily="34" charset="0"/>
                <a:cs typeface="Calibri" panose="020F0502020204030204" pitchFamily="34" charset="0"/>
              </a:rPr>
              <a:t>sent </a:t>
            </a:r>
            <a:r>
              <a:rPr lang="en-US" sz="1500" dirty="0">
                <a:solidFill>
                  <a:schemeClr val="tx1">
                    <a:lumMod val="65000"/>
                    <a:lumOff val="35000"/>
                  </a:schemeClr>
                </a:solidFill>
                <a:latin typeface="Calibri" panose="020F0502020204030204" pitchFamily="34" charset="0"/>
                <a:cs typeface="Calibri" panose="020F0502020204030204" pitchFamily="34" charset="0"/>
              </a:rPr>
              <a:t>within 24 </a:t>
            </a:r>
            <a:r>
              <a:rPr lang="en-US" sz="1500" dirty="0" smtClean="0">
                <a:solidFill>
                  <a:schemeClr val="tx1">
                    <a:lumMod val="65000"/>
                    <a:lumOff val="35000"/>
                  </a:schemeClr>
                </a:solidFill>
                <a:latin typeface="Calibri" panose="020F0502020204030204" pitchFamily="34" charset="0"/>
                <a:cs typeface="Calibri" panose="020F0502020204030204" pitchFamily="34" charset="0"/>
              </a:rPr>
              <a:t>hours </a:t>
            </a:r>
            <a:r>
              <a:rPr lang="en-US" sz="1500" dirty="0">
                <a:solidFill>
                  <a:schemeClr val="tx1">
                    <a:lumMod val="65000"/>
                    <a:lumOff val="35000"/>
                  </a:schemeClr>
                </a:solidFill>
                <a:latin typeface="Calibri" panose="020F0502020204030204" pitchFamily="34" charset="0"/>
                <a:cs typeface="Calibri" panose="020F0502020204030204" pitchFamily="34" charset="0"/>
              </a:rPr>
              <a:t>to the service </a:t>
            </a:r>
            <a:r>
              <a:rPr lang="en-US" sz="1500" dirty="0" smtClean="0">
                <a:solidFill>
                  <a:schemeClr val="tx1">
                    <a:lumMod val="65000"/>
                    <a:lumOff val="35000"/>
                  </a:schemeClr>
                </a:solidFill>
                <a:latin typeface="Calibri" panose="020F0502020204030204" pitchFamily="34" charset="0"/>
                <a:cs typeface="Calibri" panose="020F0502020204030204" pitchFamily="34" charset="0"/>
              </a:rPr>
              <a:t>agency’s Executive Director, c.c.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Board Chair </a:t>
            </a:r>
            <a:r>
              <a:rPr lang="en-US" sz="1500" dirty="0" smtClean="0">
                <a:solidFill>
                  <a:schemeClr val="tx1">
                    <a:lumMod val="65000"/>
                    <a:lumOff val="35000"/>
                  </a:schemeClr>
                </a:solidFill>
                <a:latin typeface="Calibri" panose="020F0502020204030204" pitchFamily="34" charset="0"/>
                <a:cs typeface="Calibri" panose="020F0502020204030204" pitchFamily="34" charset="0"/>
              </a:rPr>
              <a:t>and c.c</a:t>
            </a:r>
            <a:r>
              <a:rPr lang="en-US" sz="1500" dirty="0">
                <a:solidFill>
                  <a:schemeClr val="tx1">
                    <a:lumMod val="65000"/>
                    <a:lumOff val="35000"/>
                  </a:schemeClr>
                </a:solidFill>
                <a:latin typeface="Calibri" panose="020F0502020204030204" pitchFamily="34" charset="0"/>
                <a:cs typeface="Calibri" panose="020F0502020204030204" pitchFamily="34" charset="0"/>
              </a:rPr>
              <a:t>. </a:t>
            </a:r>
            <a:r>
              <a:rPr lang="en-US" sz="1500" dirty="0" smtClean="0">
                <a:solidFill>
                  <a:schemeClr val="tx1">
                    <a:lumMod val="65000"/>
                    <a:lumOff val="35000"/>
                  </a:schemeClr>
                </a:solidFill>
                <a:latin typeface="Calibri" panose="020F0502020204030204" pitchFamily="34" charset="0"/>
                <a:cs typeface="Calibri" panose="020F0502020204030204" pitchFamily="34" charset="0"/>
              </a:rPr>
              <a:t>Regional Program Supervisor.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The</a:t>
            </a:r>
            <a:r>
              <a:rPr lang="en-CA" sz="1500" b="1" dirty="0" smtClean="0">
                <a:solidFill>
                  <a:schemeClr val="tx1">
                    <a:lumMod val="65000"/>
                    <a:lumOff val="35000"/>
                  </a:schemeClr>
                </a:solidFill>
                <a:latin typeface="Calibri" panose="020F0502020204030204" pitchFamily="34" charset="0"/>
                <a:cs typeface="Calibri" panose="020F0502020204030204" pitchFamily="34" charset="0"/>
              </a:rPr>
              <a:t> </a:t>
            </a:r>
            <a:r>
              <a:rPr lang="en-CA" sz="1500" dirty="0">
                <a:solidFill>
                  <a:schemeClr val="tx1">
                    <a:lumMod val="65000"/>
                    <a:lumOff val="35000"/>
                  </a:schemeClr>
                </a:solidFill>
                <a:latin typeface="Calibri" panose="020F0502020204030204" pitchFamily="34" charset="0"/>
                <a:cs typeface="Calibri" panose="020F0502020204030204" pitchFamily="34" charset="0"/>
              </a:rPr>
              <a:t>Inspection Report</a:t>
            </a:r>
            <a:r>
              <a:rPr lang="en-US" sz="1500" dirty="0">
                <a:solidFill>
                  <a:schemeClr val="tx1">
                    <a:lumMod val="65000"/>
                    <a:lumOff val="35000"/>
                  </a:schemeClr>
                </a:solidFill>
                <a:latin typeface="Calibri" panose="020F0502020204030204" pitchFamily="34" charset="0"/>
                <a:cs typeface="Calibri" panose="020F0502020204030204" pitchFamily="34" charset="0"/>
              </a:rPr>
              <a:t> outlines all QAM and policy directive requirements and includes </a:t>
            </a:r>
            <a:r>
              <a:rPr lang="en-US" sz="1500" dirty="0" smtClean="0">
                <a:solidFill>
                  <a:schemeClr val="tx1">
                    <a:lumMod val="65000"/>
                    <a:lumOff val="35000"/>
                  </a:schemeClr>
                </a:solidFill>
                <a:latin typeface="Calibri" panose="020F0502020204030204" pitchFamily="34" charset="0"/>
                <a:cs typeface="Calibri" panose="020F0502020204030204" pitchFamily="34" charset="0"/>
              </a:rPr>
              <a:t>additional </a:t>
            </a:r>
            <a:r>
              <a:rPr lang="en-US" sz="1500" dirty="0">
                <a:solidFill>
                  <a:schemeClr val="tx1">
                    <a:lumMod val="65000"/>
                    <a:lumOff val="35000"/>
                  </a:schemeClr>
                </a:solidFill>
                <a:latin typeface="Calibri" panose="020F0502020204030204" pitchFamily="34" charset="0"/>
                <a:cs typeface="Calibri" panose="020F0502020204030204" pitchFamily="34" charset="0"/>
              </a:rPr>
              <a:t>notes</a:t>
            </a:r>
            <a:r>
              <a:rPr lang="en-US" sz="1500" dirty="0" smtClean="0">
                <a:solidFill>
                  <a:schemeClr val="tx1">
                    <a:lumMod val="65000"/>
                    <a:lumOff val="35000"/>
                  </a:schemeClr>
                </a:solidFill>
                <a:latin typeface="Calibri" panose="020F0502020204030204" pitchFamily="34" charset="0"/>
                <a:cs typeface="Calibri" panose="020F0502020204030204" pitchFamily="34" charset="0"/>
              </a:rPr>
              <a:t>.</a:t>
            </a: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eaLnBrk="0" fontAlgn="base" hangingPunct="0">
              <a:buClr>
                <a:schemeClr val="accent6">
                  <a:lumMod val="75000"/>
                </a:schemeClr>
              </a:buClr>
              <a:buFont typeface="Wingdings" panose="05000000000000000000" pitchFamily="2" charset="2"/>
              <a:buChar char="§"/>
              <a:tabLst>
                <a:tab pos="800100" algn="l"/>
              </a:tabLst>
            </a:pPr>
            <a:r>
              <a:rPr lang="en-US" sz="1500" dirty="0">
                <a:solidFill>
                  <a:schemeClr val="tx1">
                    <a:lumMod val="65000"/>
                    <a:lumOff val="35000"/>
                  </a:schemeClr>
                </a:solidFill>
                <a:latin typeface="Calibri" panose="020F0502020204030204" pitchFamily="34" charset="0"/>
                <a:cs typeface="Calibri" panose="020F0502020204030204" pitchFamily="34" charset="0"/>
              </a:rPr>
              <a:t>No further action is </a:t>
            </a:r>
            <a:r>
              <a:rPr lang="en-US" sz="1500" dirty="0" smtClean="0">
                <a:solidFill>
                  <a:schemeClr val="tx1">
                    <a:lumMod val="65000"/>
                    <a:lumOff val="35000"/>
                  </a:schemeClr>
                </a:solidFill>
                <a:latin typeface="Calibri" panose="020F0502020204030204" pitchFamily="34" charset="0"/>
                <a:cs typeface="Calibri" panose="020F0502020204030204" pitchFamily="34" charset="0"/>
              </a:rPr>
              <a:t>required.</a:t>
            </a:r>
            <a:r>
              <a:rPr lang="en-CA" sz="1500" dirty="0" smtClean="0">
                <a:solidFill>
                  <a:schemeClr val="tx1">
                    <a:lumMod val="65000"/>
                    <a:lumOff val="35000"/>
                  </a:schemeClr>
                </a:solidFill>
                <a:latin typeface="Arial" panose="020B0604020202020204" pitchFamily="34" charset="0"/>
                <a:cs typeface="Arial" panose="020B0604020202020204" pitchFamily="34" charset="0"/>
              </a:rPr>
              <a:t> </a:t>
            </a:r>
            <a:endParaRPr lang="en-CA" sz="1500"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t>20</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1" name="Title 4"/>
          <p:cNvSpPr txBox="1">
            <a:spLocks/>
          </p:cNvSpPr>
          <p:nvPr/>
        </p:nvSpPr>
        <p:spPr>
          <a:xfrm>
            <a:off x="838200" y="152400"/>
            <a:ext cx="4267200" cy="1143000"/>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100000"/>
              </a:lnSpc>
              <a:spcBef>
                <a:spcPct val="0"/>
              </a:spcBef>
              <a:spcAft>
                <a:spcPts val="0"/>
              </a:spcAft>
              <a:buClrTx/>
              <a:buSzTx/>
              <a:buFontTx/>
              <a:buNone/>
              <a:tabLst/>
              <a:defRPr sz="1800" b="1" kern="1200" baseline="0">
                <a:solidFill>
                  <a:schemeClr val="tx1"/>
                </a:solidFill>
                <a:latin typeface="Arial" pitchFamily="34" charset="0"/>
                <a:ea typeface="+mj-ea"/>
                <a:cs typeface="+mj-cs"/>
              </a:defRPr>
            </a:lvl1pPr>
          </a:lstStyle>
          <a:p>
            <a:r>
              <a:rPr lang="en-CA" sz="2200" b="0" dirty="0" smtClean="0">
                <a:latin typeface="Calibri" panose="020F0502020204030204" pitchFamily="34" charset="0"/>
                <a:cs typeface="Calibri" panose="020F0502020204030204" pitchFamily="34" charset="0"/>
              </a:rPr>
              <a:t>Compliance Improvement</a:t>
            </a:r>
            <a:r>
              <a:rPr lang="en-CA" sz="2200" dirty="0" smtClean="0">
                <a:latin typeface="Calibri" panose="020F0502020204030204" pitchFamily="34" charset="0"/>
                <a:cs typeface="Calibri" panose="020F0502020204030204" pitchFamily="34" charset="0"/>
              </a:rPr>
              <a:t/>
            </a:r>
            <a:br>
              <a:rPr lang="en-CA" sz="2200" dirty="0" smtClean="0">
                <a:latin typeface="Calibri" panose="020F0502020204030204" pitchFamily="34" charset="0"/>
                <a:cs typeface="Calibri" panose="020F0502020204030204" pitchFamily="34" charset="0"/>
              </a:rPr>
            </a:br>
            <a:r>
              <a:rPr lang="en-CA" b="0" dirty="0" smtClean="0">
                <a:solidFill>
                  <a:schemeClr val="accent6">
                    <a:lumMod val="75000"/>
                  </a:schemeClr>
                </a:solidFill>
                <a:latin typeface="Calibri" panose="020F0502020204030204" pitchFamily="34" charset="0"/>
                <a:cs typeface="Calibri" panose="020F0502020204030204" pitchFamily="34" charset="0"/>
              </a:rPr>
              <a:t>What to Expect at an Exit Meeting</a:t>
            </a:r>
            <a:r>
              <a:rPr lang="en-CA" dirty="0" smtClean="0">
                <a:cs typeface="Arial" panose="020B0604020202020204" pitchFamily="34" charset="0"/>
              </a:rPr>
              <a:t/>
            </a:r>
            <a:br>
              <a:rPr lang="en-CA" dirty="0" smtClean="0">
                <a:cs typeface="Arial" panose="020B0604020202020204" pitchFamily="34" charset="0"/>
              </a:rPr>
            </a:br>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777240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5658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600200"/>
            <a:ext cx="7772400" cy="4247317"/>
          </a:xfrm>
          <a:prstGeom prst="rect">
            <a:avLst/>
          </a:prstGeom>
          <a:noFill/>
        </p:spPr>
        <p:txBody>
          <a:bodyPr wrap="square" rtlCol="0">
            <a:spAutoFit/>
          </a:bodyPr>
          <a:lstStyle/>
          <a:p>
            <a:pPr>
              <a:buClr>
                <a:schemeClr val="accent6">
                  <a:lumMod val="75000"/>
                </a:schemeClr>
              </a:buClr>
            </a:pPr>
            <a:r>
              <a:rPr lang="en-CA" sz="1500" b="1" u="sng" dirty="0" smtClean="0">
                <a:solidFill>
                  <a:schemeClr val="tx1">
                    <a:lumMod val="65000"/>
                    <a:lumOff val="35000"/>
                  </a:schemeClr>
                </a:solidFill>
                <a:latin typeface="Calibri" panose="020F0502020204030204" pitchFamily="34" charset="0"/>
                <a:cs typeface="Calibri" panose="020F0502020204030204" pitchFamily="34" charset="0"/>
              </a:rPr>
              <a:t>Non-Compliant</a:t>
            </a:r>
          </a:p>
          <a:p>
            <a:pPr>
              <a:buClr>
                <a:schemeClr val="accent6">
                  <a:lumMod val="75000"/>
                </a:schemeClr>
              </a:buCl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eaLnBrk="0" fontAlgn="base" hangingPunct="0">
              <a:buClr>
                <a:schemeClr val="accent6">
                  <a:lumMod val="75000"/>
                </a:schemeClr>
              </a:buClr>
              <a:buFont typeface="Wingdings" panose="05000000000000000000" pitchFamily="2" charset="2"/>
              <a:buChar char="§"/>
            </a:pPr>
            <a:r>
              <a:rPr lang="en-US" sz="1500" dirty="0">
                <a:solidFill>
                  <a:schemeClr val="tx1">
                    <a:lumMod val="65000"/>
                    <a:lumOff val="35000"/>
                  </a:schemeClr>
                </a:solidFill>
                <a:latin typeface="Calibri" panose="020F0502020204030204" pitchFamily="34" charset="0"/>
                <a:cs typeface="Calibri" panose="020F0502020204030204" pitchFamily="34" charset="0"/>
              </a:rPr>
              <a:t>The Non-Compliance Letter, Summary Report and Compliance Action Template (CAT) will be </a:t>
            </a:r>
            <a:r>
              <a:rPr lang="en-US" sz="1500" dirty="0" smtClean="0">
                <a:solidFill>
                  <a:schemeClr val="tx1">
                    <a:lumMod val="65000"/>
                    <a:lumOff val="35000"/>
                  </a:schemeClr>
                </a:solidFill>
                <a:latin typeface="Calibri" panose="020F0502020204030204" pitchFamily="34" charset="0"/>
                <a:cs typeface="Calibri" panose="020F0502020204030204" pitchFamily="34" charset="0"/>
              </a:rPr>
              <a:t>sent within </a:t>
            </a:r>
            <a:r>
              <a:rPr lang="en-US" sz="1500" dirty="0">
                <a:solidFill>
                  <a:schemeClr val="tx1">
                    <a:lumMod val="65000"/>
                    <a:lumOff val="35000"/>
                  </a:schemeClr>
                </a:solidFill>
                <a:latin typeface="Calibri" panose="020F0502020204030204" pitchFamily="34" charset="0"/>
                <a:cs typeface="Calibri" panose="020F0502020204030204" pitchFamily="34" charset="0"/>
              </a:rPr>
              <a:t>24 </a:t>
            </a:r>
            <a:r>
              <a:rPr lang="en-US" sz="1500" dirty="0" smtClean="0">
                <a:solidFill>
                  <a:schemeClr val="tx1">
                    <a:lumMod val="65000"/>
                    <a:lumOff val="35000"/>
                  </a:schemeClr>
                </a:solidFill>
                <a:latin typeface="Calibri" panose="020F0502020204030204" pitchFamily="34" charset="0"/>
                <a:cs typeface="Calibri" panose="020F0502020204030204" pitchFamily="34" charset="0"/>
              </a:rPr>
              <a:t>hours </a:t>
            </a:r>
            <a:r>
              <a:rPr lang="en-US" sz="1500" dirty="0">
                <a:solidFill>
                  <a:schemeClr val="tx1">
                    <a:lumMod val="65000"/>
                    <a:lumOff val="35000"/>
                  </a:schemeClr>
                </a:solidFill>
                <a:latin typeface="Calibri" panose="020F0502020204030204" pitchFamily="34" charset="0"/>
                <a:cs typeface="Calibri" panose="020F0502020204030204" pitchFamily="34" charset="0"/>
              </a:rPr>
              <a:t>to the service agency`s </a:t>
            </a:r>
            <a:r>
              <a:rPr lang="en-US" sz="1500" dirty="0" smtClean="0">
                <a:solidFill>
                  <a:schemeClr val="tx1">
                    <a:lumMod val="65000"/>
                    <a:lumOff val="35000"/>
                  </a:schemeClr>
                </a:solidFill>
                <a:latin typeface="Calibri" panose="020F0502020204030204" pitchFamily="34" charset="0"/>
                <a:cs typeface="Calibri" panose="020F0502020204030204" pitchFamily="34" charset="0"/>
              </a:rPr>
              <a:t>Executive Director, c.c. Board Chair </a:t>
            </a:r>
            <a:r>
              <a:rPr lang="en-US" sz="1500" dirty="0">
                <a:solidFill>
                  <a:schemeClr val="tx1">
                    <a:lumMod val="65000"/>
                    <a:lumOff val="35000"/>
                  </a:schemeClr>
                </a:solidFill>
                <a:latin typeface="Calibri" panose="020F0502020204030204" pitchFamily="34" charset="0"/>
                <a:cs typeface="Calibri" panose="020F0502020204030204" pitchFamily="34" charset="0"/>
              </a:rPr>
              <a:t>and </a:t>
            </a:r>
            <a:r>
              <a:rPr lang="en-US" sz="1500" dirty="0" smtClean="0">
                <a:solidFill>
                  <a:schemeClr val="tx1">
                    <a:lumMod val="65000"/>
                    <a:lumOff val="35000"/>
                  </a:schemeClr>
                </a:solidFill>
                <a:latin typeface="Calibri" panose="020F0502020204030204" pitchFamily="34" charset="0"/>
                <a:cs typeface="Calibri" panose="020F0502020204030204" pitchFamily="34" charset="0"/>
              </a:rPr>
              <a:t>c.c. Regional Program Supervisor. </a:t>
            </a:r>
          </a:p>
          <a:p>
            <a:pPr lvl="1" eaLnBrk="0" fontAlgn="base" hangingPunct="0">
              <a:buClr>
                <a:schemeClr val="accent6">
                  <a:lumMod val="75000"/>
                </a:schemeClr>
              </a:buCl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eaLnBrk="0" fontAlgn="base" hangingPunct="0">
              <a:buClr>
                <a:schemeClr val="accent6">
                  <a:lumMod val="75000"/>
                </a:schemeClr>
              </a:buClr>
              <a:buFont typeface="Wingdings" panose="05000000000000000000" pitchFamily="2" charset="2"/>
              <a:buChar char="§"/>
            </a:pPr>
            <a:r>
              <a:rPr lang="en-CA" sz="1500" dirty="0">
                <a:solidFill>
                  <a:schemeClr val="tx1">
                    <a:lumMod val="65000"/>
                    <a:lumOff val="35000"/>
                  </a:schemeClr>
                </a:solidFill>
                <a:latin typeface="Calibri" panose="020F0502020204030204" pitchFamily="34" charset="0"/>
                <a:cs typeface="Calibri" panose="020F0502020204030204" pitchFamily="34" charset="0"/>
              </a:rPr>
              <a:t>The Summary Report outlines all non-compliances and includes what is required for compliance with the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Regulation 299/10 QAM </a:t>
            </a:r>
            <a:r>
              <a:rPr lang="en-CA" sz="1500" dirty="0">
                <a:solidFill>
                  <a:schemeClr val="tx1">
                    <a:lumMod val="65000"/>
                    <a:lumOff val="35000"/>
                  </a:schemeClr>
                </a:solidFill>
                <a:latin typeface="Calibri" panose="020F0502020204030204" pitchFamily="34" charset="0"/>
                <a:cs typeface="Calibri" panose="020F0502020204030204" pitchFamily="34" charset="0"/>
              </a:rPr>
              <a:t>and policy directive requirements.  </a:t>
            </a:r>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lvl="1" eaLnBrk="0" fontAlgn="base" hangingPunct="0">
              <a:buClr>
                <a:schemeClr val="accent6">
                  <a:lumMod val="75000"/>
                </a:schemeClr>
              </a:buCl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eaLnBrk="0" fontAlgn="base" hangingPunct="0">
              <a:buClr>
                <a:schemeClr val="accent6">
                  <a:lumMod val="75000"/>
                </a:schemeClr>
              </a:buClr>
              <a:buFont typeface="Wingdings" panose="05000000000000000000" pitchFamily="2" charset="2"/>
              <a:buChar char="§"/>
            </a:pPr>
            <a:r>
              <a:rPr lang="en-CA" sz="1500" dirty="0">
                <a:solidFill>
                  <a:schemeClr val="tx1">
                    <a:lumMod val="65000"/>
                    <a:lumOff val="35000"/>
                  </a:schemeClr>
                </a:solidFill>
                <a:latin typeface="Calibri" panose="020F0502020204030204" pitchFamily="34" charset="0"/>
                <a:cs typeface="Calibri" panose="020F0502020204030204" pitchFamily="34" charset="0"/>
              </a:rPr>
              <a:t>The CAT will be completed by the service agency to provide the corrective measures and to confirm completion of the non-compliance requirements or an action plan to address how the agency will address the non-compliance(s</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a:t>
            </a:r>
          </a:p>
          <a:p>
            <a:pPr lvl="1" eaLnBrk="0" fontAlgn="base" hangingPunct="0"/>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lvl="1" eaLnBrk="0" fontAlgn="base" hangingPunct="0"/>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eaLnBrk="0" fontAlgn="base" hangingPunct="0">
              <a:buClr>
                <a:schemeClr val="accent6">
                  <a:lumMod val="75000"/>
                </a:schemeClr>
              </a:buClr>
            </a:pPr>
            <a:r>
              <a:rPr lang="en-CA" sz="1500" b="1" dirty="0" smtClean="0">
                <a:solidFill>
                  <a:schemeClr val="tx1">
                    <a:lumMod val="65000"/>
                    <a:lumOff val="35000"/>
                  </a:schemeClr>
                </a:solidFill>
                <a:latin typeface="Calibri" panose="020F0502020204030204" pitchFamily="34" charset="0"/>
                <a:cs typeface="Calibri" panose="020F0502020204030204" pitchFamily="34" charset="0"/>
              </a:rPr>
              <a:t>Contact your ministry Program Advisor/Program Supervisor for all inquiries which specifically relate to an inspection.  The DS Compliance email address is available throughout the year for any compliance queries and can also be accessed during an inspection, if further clarification is required for information/decisions provided by the Program Advisor or Program Supervisor.</a:t>
            </a:r>
            <a:endParaRPr lang="en-CA" sz="1500"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t>21</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8" name="Title 4"/>
          <p:cNvSpPr txBox="1">
            <a:spLocks/>
          </p:cNvSpPr>
          <p:nvPr/>
        </p:nvSpPr>
        <p:spPr>
          <a:xfrm>
            <a:off x="838200" y="152400"/>
            <a:ext cx="4267200" cy="1143000"/>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100000"/>
              </a:lnSpc>
              <a:spcBef>
                <a:spcPct val="0"/>
              </a:spcBef>
              <a:spcAft>
                <a:spcPts val="0"/>
              </a:spcAft>
              <a:buClrTx/>
              <a:buSzTx/>
              <a:buFontTx/>
              <a:buNone/>
              <a:tabLst/>
              <a:defRPr sz="1800" b="1" kern="1200" baseline="0">
                <a:solidFill>
                  <a:schemeClr val="tx1"/>
                </a:solidFill>
                <a:latin typeface="Arial" pitchFamily="34" charset="0"/>
                <a:ea typeface="+mj-ea"/>
                <a:cs typeface="+mj-cs"/>
              </a:defRPr>
            </a:lvl1pPr>
          </a:lstStyle>
          <a:p>
            <a:r>
              <a:rPr lang="en-CA" sz="2200" b="0" dirty="0" smtClean="0">
                <a:latin typeface="Calibri" panose="020F0502020204030204" pitchFamily="34" charset="0"/>
                <a:cs typeface="Calibri" panose="020F0502020204030204" pitchFamily="34" charset="0"/>
              </a:rPr>
              <a:t>Compliance Improvement</a:t>
            </a:r>
            <a:r>
              <a:rPr lang="en-CA" sz="2200" dirty="0" smtClean="0">
                <a:latin typeface="Calibri" panose="020F0502020204030204" pitchFamily="34" charset="0"/>
                <a:cs typeface="Calibri" panose="020F0502020204030204" pitchFamily="34" charset="0"/>
              </a:rPr>
              <a:t/>
            </a:r>
            <a:br>
              <a:rPr lang="en-CA" sz="2200" dirty="0" smtClean="0">
                <a:latin typeface="Calibri" panose="020F0502020204030204" pitchFamily="34" charset="0"/>
                <a:cs typeface="Calibri" panose="020F0502020204030204" pitchFamily="34" charset="0"/>
              </a:rPr>
            </a:br>
            <a:r>
              <a:rPr lang="en-CA" b="0" dirty="0" smtClean="0">
                <a:solidFill>
                  <a:schemeClr val="accent6">
                    <a:lumMod val="75000"/>
                  </a:schemeClr>
                </a:solidFill>
                <a:latin typeface="Calibri" panose="020F0502020204030204" pitchFamily="34" charset="0"/>
                <a:cs typeface="Calibri" panose="020F0502020204030204" pitchFamily="34" charset="0"/>
              </a:rPr>
              <a:t>What to Expect at an Exit Meeting cont’d</a:t>
            </a:r>
            <a:r>
              <a:rPr lang="en-CA" dirty="0" smtClean="0">
                <a:cs typeface="Arial" panose="020B0604020202020204" pitchFamily="34" charset="0"/>
              </a:rPr>
              <a:t/>
            </a:r>
            <a:br>
              <a:rPr lang="en-CA" dirty="0" smtClean="0">
                <a:cs typeface="Arial" panose="020B0604020202020204" pitchFamily="34" charset="0"/>
              </a:rPr>
            </a:br>
            <a:endParaRPr lang="en-CA"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66800"/>
            <a:ext cx="777240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33548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1"/>
          <p:cNvGraphicFramePr/>
          <p:nvPr>
            <p:extLst>
              <p:ext uri="{D42A27DB-BD31-4B8C-83A1-F6EECF244321}">
                <p14:modId xmlns:p14="http://schemas.microsoft.com/office/powerpoint/2010/main" val="3085297157"/>
              </p:ext>
            </p:extLst>
          </p:nvPr>
        </p:nvGraphicFramePr>
        <p:xfrm>
          <a:off x="381000" y="1397000"/>
          <a:ext cx="83820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t>22</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0" name="Title 4"/>
          <p:cNvSpPr txBox="1">
            <a:spLocks/>
          </p:cNvSpPr>
          <p:nvPr/>
        </p:nvSpPr>
        <p:spPr>
          <a:xfrm>
            <a:off x="762000" y="152400"/>
            <a:ext cx="3505200" cy="1143000"/>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100000"/>
              </a:lnSpc>
              <a:spcBef>
                <a:spcPct val="0"/>
              </a:spcBef>
              <a:spcAft>
                <a:spcPts val="0"/>
              </a:spcAft>
              <a:buClrTx/>
              <a:buSzTx/>
              <a:buFontTx/>
              <a:buNone/>
              <a:tabLst/>
              <a:defRPr sz="1800" b="1" kern="1200" baseline="0">
                <a:solidFill>
                  <a:schemeClr val="tx1"/>
                </a:solidFill>
                <a:latin typeface="Arial" pitchFamily="34" charset="0"/>
                <a:ea typeface="+mj-ea"/>
                <a:cs typeface="+mj-cs"/>
              </a:defRPr>
            </a:lvl1pPr>
          </a:lstStyle>
          <a:p>
            <a:r>
              <a:rPr lang="en-CA" sz="2200" b="0" dirty="0" smtClean="0">
                <a:latin typeface="Calibri" panose="020F0502020204030204" pitchFamily="34" charset="0"/>
                <a:cs typeface="Calibri" panose="020F0502020204030204" pitchFamily="34" charset="0"/>
              </a:rPr>
              <a:t>Compliance Improvement</a:t>
            </a:r>
            <a:br>
              <a:rPr lang="en-CA" sz="2200" b="0" dirty="0" smtClean="0">
                <a:latin typeface="Calibri" panose="020F0502020204030204" pitchFamily="34" charset="0"/>
                <a:cs typeface="Calibri" panose="020F0502020204030204" pitchFamily="34" charset="0"/>
              </a:rPr>
            </a:br>
            <a:r>
              <a:rPr lang="en-CA" b="0" dirty="0" smtClean="0">
                <a:solidFill>
                  <a:schemeClr val="accent6">
                    <a:lumMod val="75000"/>
                  </a:schemeClr>
                </a:solidFill>
                <a:latin typeface="Calibri" panose="020F0502020204030204" pitchFamily="34" charset="0"/>
                <a:cs typeface="Calibri" panose="020F0502020204030204" pitchFamily="34" charset="0"/>
              </a:rPr>
              <a:t>Compliance Reporting Timelines</a:t>
            </a:r>
            <a:r>
              <a:rPr lang="en-CA" sz="2200" b="0" dirty="0" smtClean="0">
                <a:latin typeface="Calibri" panose="020F0502020204030204" pitchFamily="34" charset="0"/>
                <a:cs typeface="Calibri" panose="020F0502020204030204" pitchFamily="34" charset="0"/>
              </a:rPr>
              <a:t> </a:t>
            </a:r>
            <a:r>
              <a:rPr lang="en-CA" dirty="0" smtClean="0">
                <a:cs typeface="Arial" panose="020B0604020202020204" pitchFamily="34" charset="0"/>
              </a:rPr>
              <a:t/>
            </a:r>
            <a:br>
              <a:rPr lang="en-CA" dirty="0" smtClean="0">
                <a:cs typeface="Arial" panose="020B0604020202020204" pitchFamily="34" charset="0"/>
              </a:rPr>
            </a:br>
            <a:endParaRPr lang="en-CA" dirty="0"/>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1032510"/>
            <a:ext cx="777240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owchart: Connector 3"/>
          <p:cNvSpPr/>
          <p:nvPr/>
        </p:nvSpPr>
        <p:spPr>
          <a:xfrm>
            <a:off x="2118360" y="1474367"/>
            <a:ext cx="396240" cy="381000"/>
          </a:xfrm>
          <a:prstGeom prst="flowChartConnector">
            <a:avLst/>
          </a:prstGeom>
          <a:solidFill>
            <a:schemeClr val="bg1"/>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Flowchart: Decision 5"/>
          <p:cNvSpPr/>
          <p:nvPr/>
        </p:nvSpPr>
        <p:spPr>
          <a:xfrm rot="5400000">
            <a:off x="6067044" y="1472843"/>
            <a:ext cx="441960" cy="384048"/>
          </a:xfrm>
          <a:prstGeom prst="flowChartDecision">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Isosceles Triangle 6"/>
          <p:cNvSpPr/>
          <p:nvPr/>
        </p:nvSpPr>
        <p:spPr>
          <a:xfrm>
            <a:off x="6781800" y="1443887"/>
            <a:ext cx="413004" cy="44196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 name="Straight Connector 7"/>
          <p:cNvCxnSpPr/>
          <p:nvPr/>
        </p:nvCxnSpPr>
        <p:spPr>
          <a:xfrm>
            <a:off x="4572000" y="1885847"/>
            <a:ext cx="0" cy="3524353"/>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0443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599" y="1032510"/>
            <a:ext cx="7772401" cy="5201424"/>
          </a:xfrm>
          <a:prstGeom prst="rect">
            <a:avLst/>
          </a:prstGeom>
          <a:noFill/>
        </p:spPr>
        <p:txBody>
          <a:bodyPr wrap="square" rtlCol="0">
            <a:spAutoFit/>
          </a:bodyPr>
          <a:lstStyle/>
          <a:p>
            <a:endParaRPr lang="en-US" sz="1600" b="1" dirty="0" smtClean="0">
              <a:latin typeface="Calibri" panose="020F0502020204030204" pitchFamily="34" charset="0"/>
              <a:cs typeface="Calibri" panose="020F0502020204030204" pitchFamily="34" charset="0"/>
            </a:endParaRPr>
          </a:p>
          <a:p>
            <a:pPr>
              <a:buClr>
                <a:schemeClr val="accent6">
                  <a:lumMod val="75000"/>
                </a:schemeClr>
              </a:buClr>
            </a:pPr>
            <a:r>
              <a:rPr lang="en-US" sz="1500" dirty="0" smtClean="0">
                <a:solidFill>
                  <a:schemeClr val="tx1">
                    <a:lumMod val="65000"/>
                    <a:lumOff val="35000"/>
                  </a:schemeClr>
                </a:solidFill>
                <a:latin typeface="Calibri" panose="020F0502020204030204" pitchFamily="34" charset="0"/>
                <a:cs typeface="Calibri" panose="020F0502020204030204" pitchFamily="34" charset="0"/>
              </a:rPr>
              <a:t>Service agencies are required </a:t>
            </a:r>
            <a:r>
              <a:rPr lang="en-US" sz="1500" dirty="0">
                <a:solidFill>
                  <a:schemeClr val="tx1">
                    <a:lumMod val="65000"/>
                    <a:lumOff val="35000"/>
                  </a:schemeClr>
                </a:solidFill>
                <a:latin typeface="Calibri" panose="020F0502020204030204" pitchFamily="34" charset="0"/>
                <a:cs typeface="Calibri" panose="020F0502020204030204" pitchFamily="34" charset="0"/>
              </a:rPr>
              <a:t>to post a </a:t>
            </a:r>
            <a:r>
              <a:rPr lang="en-US" sz="1500" dirty="0" smtClean="0">
                <a:solidFill>
                  <a:schemeClr val="tx1">
                    <a:lumMod val="65000"/>
                    <a:lumOff val="35000"/>
                  </a:schemeClr>
                </a:solidFill>
                <a:latin typeface="Calibri" panose="020F0502020204030204" pitchFamily="34" charset="0"/>
                <a:cs typeface="Calibri" panose="020F0502020204030204" pitchFamily="34" charset="0"/>
              </a:rPr>
              <a:t>hard copy </a:t>
            </a:r>
            <a:r>
              <a:rPr lang="en-US" sz="1500" dirty="0">
                <a:solidFill>
                  <a:schemeClr val="tx1">
                    <a:lumMod val="65000"/>
                    <a:lumOff val="35000"/>
                  </a:schemeClr>
                </a:solidFill>
                <a:latin typeface="Calibri" panose="020F0502020204030204" pitchFamily="34" charset="0"/>
                <a:cs typeface="Calibri" panose="020F0502020204030204" pitchFamily="34" charset="0"/>
              </a:rPr>
              <a:t>of the Letter of Compliance or Non-Compliance that is issued by the m</a:t>
            </a:r>
            <a:r>
              <a:rPr lang="en-US" sz="1500" dirty="0" smtClean="0">
                <a:solidFill>
                  <a:schemeClr val="tx1">
                    <a:lumMod val="65000"/>
                    <a:lumOff val="35000"/>
                  </a:schemeClr>
                </a:solidFill>
                <a:latin typeface="Calibri" panose="020F0502020204030204" pitchFamily="34" charset="0"/>
                <a:cs typeface="Calibri" panose="020F0502020204030204" pitchFamily="34" charset="0"/>
              </a:rPr>
              <a:t>inistry </a:t>
            </a:r>
            <a:r>
              <a:rPr lang="en-US" sz="1500" dirty="0">
                <a:solidFill>
                  <a:schemeClr val="tx1">
                    <a:lumMod val="65000"/>
                    <a:lumOff val="35000"/>
                  </a:schemeClr>
                </a:solidFill>
                <a:latin typeface="Calibri" panose="020F0502020204030204" pitchFamily="34" charset="0"/>
                <a:cs typeface="Calibri" panose="020F0502020204030204" pitchFamily="34" charset="0"/>
              </a:rPr>
              <a:t>following a compliance inspection. </a:t>
            </a:r>
            <a:endParaRPr lang="en-US" sz="1500" dirty="0" smtClean="0">
              <a:solidFill>
                <a:schemeClr val="tx1">
                  <a:lumMod val="65000"/>
                  <a:lumOff val="35000"/>
                </a:schemeClr>
              </a:solidFill>
              <a:latin typeface="Calibri" panose="020F0502020204030204" pitchFamily="34" charset="0"/>
              <a:cs typeface="Calibri" panose="020F0502020204030204" pitchFamily="34" charset="0"/>
            </a:endParaRPr>
          </a:p>
          <a:p>
            <a:pPr>
              <a:buClr>
                <a:schemeClr val="accent6">
                  <a:lumMod val="75000"/>
                </a:schemeClr>
              </a:buClr>
            </a:pPr>
            <a:endParaRPr lang="en-US" sz="1500" dirty="0" smtClean="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
            </a:pPr>
            <a:r>
              <a:rPr lang="en-CA" sz="1500" dirty="0">
                <a:solidFill>
                  <a:schemeClr val="tx1">
                    <a:lumMod val="65000"/>
                    <a:lumOff val="35000"/>
                  </a:schemeClr>
                </a:solidFill>
                <a:latin typeface="Calibri" panose="020F0502020204030204" pitchFamily="34" charset="0"/>
                <a:cs typeface="Calibri" panose="020F0502020204030204" pitchFamily="34" charset="0"/>
              </a:rPr>
              <a:t>A Compliance or Non-Compliance Letter shall be sent to the agency for posting if the service agency remains in non-compliance 10 business days post exit meeting.</a:t>
            </a:r>
          </a:p>
          <a:p>
            <a:pPr marL="742950" lvl="1" indent="-285750">
              <a:buClr>
                <a:schemeClr val="accent6">
                  <a:lumMod val="75000"/>
                </a:scheme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The </a:t>
            </a:r>
            <a:r>
              <a:rPr lang="en-CA" sz="1500" dirty="0">
                <a:solidFill>
                  <a:schemeClr val="tx1">
                    <a:lumMod val="65000"/>
                    <a:lumOff val="35000"/>
                  </a:schemeClr>
                </a:solidFill>
                <a:latin typeface="Calibri" panose="020F0502020204030204" pitchFamily="34" charset="0"/>
                <a:cs typeface="Calibri" panose="020F0502020204030204" pitchFamily="34" charset="0"/>
              </a:rPr>
              <a:t>most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up-to-date </a:t>
            </a:r>
            <a:r>
              <a:rPr lang="en-CA" sz="1500" dirty="0">
                <a:solidFill>
                  <a:schemeClr val="tx1">
                    <a:lumMod val="65000"/>
                    <a:lumOff val="35000"/>
                  </a:schemeClr>
                </a:solidFill>
                <a:latin typeface="Calibri" panose="020F0502020204030204" pitchFamily="34" charset="0"/>
                <a:cs typeface="Calibri" panose="020F0502020204030204" pitchFamily="34" charset="0"/>
              </a:rPr>
              <a:t>Compliance Letter or Non-Compliance Letter shall be displayed in a prominent location within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the service agency’s </a:t>
            </a:r>
            <a:r>
              <a:rPr lang="en-CA" sz="1500" dirty="0">
                <a:solidFill>
                  <a:schemeClr val="tx1">
                    <a:lumMod val="65000"/>
                    <a:lumOff val="35000"/>
                  </a:schemeClr>
                </a:solidFill>
                <a:latin typeface="Calibri" panose="020F0502020204030204" pitchFamily="34" charset="0"/>
                <a:cs typeface="Calibri" panose="020F0502020204030204" pitchFamily="34" charset="0"/>
              </a:rPr>
              <a:t>main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entrance, where </a:t>
            </a:r>
            <a:r>
              <a:rPr lang="en-CA" sz="1500" dirty="0">
                <a:solidFill>
                  <a:schemeClr val="tx1">
                    <a:lumMod val="65000"/>
                    <a:lumOff val="35000"/>
                  </a:schemeClr>
                </a:solidFill>
                <a:latin typeface="Calibri" panose="020F0502020204030204" pitchFamily="34" charset="0"/>
                <a:cs typeface="Calibri" panose="020F0502020204030204" pitchFamily="34" charset="0"/>
              </a:rPr>
              <a:t>it is easily visible to the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Ministry Program </a:t>
            </a:r>
            <a:r>
              <a:rPr lang="en-CA" sz="1500" dirty="0">
                <a:solidFill>
                  <a:schemeClr val="tx1">
                    <a:lumMod val="65000"/>
                    <a:lumOff val="35000"/>
                  </a:schemeClr>
                </a:solidFill>
                <a:latin typeface="Calibri" panose="020F0502020204030204" pitchFamily="34" charset="0"/>
                <a:cs typeface="Calibri" panose="020F0502020204030204" pitchFamily="34" charset="0"/>
              </a:rPr>
              <a:t>Advisor and the general public.</a:t>
            </a:r>
          </a:p>
          <a:p>
            <a:pPr marL="742950" lvl="1" indent="-285750">
              <a:buClr>
                <a:schemeClr val="accent6">
                  <a:lumMod val="75000"/>
                </a:schemeClr>
              </a:buClr>
              <a:buFont typeface="Wingdings" panose="05000000000000000000" pitchFamily="2" charset="2"/>
              <a:buChar char="§"/>
            </a:pPr>
            <a:r>
              <a:rPr lang="en-US" sz="1500" dirty="0" smtClean="0">
                <a:solidFill>
                  <a:schemeClr val="tx1">
                    <a:lumMod val="65000"/>
                    <a:lumOff val="35000"/>
                  </a:schemeClr>
                </a:solidFill>
                <a:latin typeface="Calibri" panose="020F0502020204030204" pitchFamily="34" charset="0"/>
                <a:cs typeface="Calibri" panose="020F0502020204030204" pitchFamily="34" charset="0"/>
              </a:rPr>
              <a:t>The Compliance or Non-Compliance Letter is to be </a:t>
            </a:r>
            <a:r>
              <a:rPr lang="en-US" sz="1500" dirty="0">
                <a:solidFill>
                  <a:schemeClr val="tx1">
                    <a:lumMod val="65000"/>
                    <a:lumOff val="35000"/>
                  </a:schemeClr>
                </a:solidFill>
                <a:latin typeface="Calibri" panose="020F0502020204030204" pitchFamily="34" charset="0"/>
                <a:cs typeface="Calibri" panose="020F0502020204030204" pitchFamily="34" charset="0"/>
              </a:rPr>
              <a:t>posted within three </a:t>
            </a:r>
            <a:r>
              <a:rPr lang="en-US" sz="1500" dirty="0" smtClean="0">
                <a:solidFill>
                  <a:schemeClr val="tx1">
                    <a:lumMod val="65000"/>
                    <a:lumOff val="35000"/>
                  </a:schemeClr>
                </a:solidFill>
                <a:latin typeface="Calibri" panose="020F0502020204030204" pitchFamily="34" charset="0"/>
                <a:cs typeface="Calibri" panose="020F0502020204030204" pitchFamily="34" charset="0"/>
              </a:rPr>
              <a:t>business days </a:t>
            </a:r>
            <a:r>
              <a:rPr lang="en-US" sz="1500" dirty="0">
                <a:solidFill>
                  <a:schemeClr val="tx1">
                    <a:lumMod val="65000"/>
                    <a:lumOff val="35000"/>
                  </a:schemeClr>
                </a:solidFill>
                <a:latin typeface="Calibri" panose="020F0502020204030204" pitchFamily="34" charset="0"/>
                <a:cs typeface="Calibri" panose="020F0502020204030204" pitchFamily="34" charset="0"/>
              </a:rPr>
              <a:t>of receipt from the m</a:t>
            </a:r>
            <a:r>
              <a:rPr lang="en-US" sz="1500" dirty="0" smtClean="0">
                <a:solidFill>
                  <a:schemeClr val="tx1">
                    <a:lumMod val="65000"/>
                    <a:lumOff val="35000"/>
                  </a:schemeClr>
                </a:solidFill>
                <a:latin typeface="Calibri" panose="020F0502020204030204" pitchFamily="34" charset="0"/>
                <a:cs typeface="Calibri" panose="020F0502020204030204" pitchFamily="34" charset="0"/>
              </a:rPr>
              <a:t>inistry. </a:t>
            </a:r>
          </a:p>
          <a:p>
            <a:pPr marL="742950" lvl="1" indent="-285750">
              <a:buClr>
                <a:schemeClr val="accent6">
                  <a:lumMod val="75000"/>
                </a:schemeClr>
              </a:buClr>
              <a:buFont typeface="Wingdings" panose="05000000000000000000" pitchFamily="2" charset="2"/>
              <a:buChar char="§"/>
            </a:pPr>
            <a:r>
              <a:rPr lang="en-US" sz="1500" dirty="0" smtClean="0">
                <a:solidFill>
                  <a:schemeClr val="tx1">
                    <a:lumMod val="65000"/>
                    <a:lumOff val="35000"/>
                  </a:schemeClr>
                </a:solidFill>
                <a:latin typeface="Calibri" panose="020F0502020204030204" pitchFamily="34" charset="0"/>
                <a:cs typeface="Calibri" panose="020F0502020204030204" pitchFamily="34" charset="0"/>
              </a:rPr>
              <a:t>The Compliance </a:t>
            </a:r>
            <a:r>
              <a:rPr lang="en-US" sz="1500" dirty="0">
                <a:solidFill>
                  <a:schemeClr val="tx1">
                    <a:lumMod val="65000"/>
                    <a:lumOff val="35000"/>
                  </a:schemeClr>
                </a:solidFill>
                <a:latin typeface="Calibri" panose="020F0502020204030204" pitchFamily="34" charset="0"/>
                <a:cs typeface="Calibri" panose="020F0502020204030204" pitchFamily="34" charset="0"/>
              </a:rPr>
              <a:t>or Non-Compliance Letter </a:t>
            </a:r>
            <a:r>
              <a:rPr lang="en-US" sz="1500" dirty="0" smtClean="0">
                <a:solidFill>
                  <a:schemeClr val="tx1">
                    <a:lumMod val="65000"/>
                    <a:lumOff val="35000"/>
                  </a:schemeClr>
                </a:solidFill>
                <a:latin typeface="Calibri" panose="020F0502020204030204" pitchFamily="34" charset="0"/>
                <a:cs typeface="Calibri" panose="020F0502020204030204" pitchFamily="34" charset="0"/>
              </a:rPr>
              <a:t>is to remain </a:t>
            </a:r>
            <a:r>
              <a:rPr lang="en-US" sz="1500" dirty="0">
                <a:solidFill>
                  <a:schemeClr val="tx1">
                    <a:lumMod val="65000"/>
                    <a:lumOff val="35000"/>
                  </a:schemeClr>
                </a:solidFill>
                <a:latin typeface="Calibri" panose="020F0502020204030204" pitchFamily="34" charset="0"/>
                <a:cs typeface="Calibri" panose="020F0502020204030204" pitchFamily="34" charset="0"/>
              </a:rPr>
              <a:t>posted until the completion of a </a:t>
            </a:r>
            <a:r>
              <a:rPr lang="en-US" sz="1500" dirty="0" smtClean="0">
                <a:solidFill>
                  <a:schemeClr val="tx1">
                    <a:lumMod val="65000"/>
                    <a:lumOff val="35000"/>
                  </a:schemeClr>
                </a:solidFill>
                <a:latin typeface="Calibri" panose="020F0502020204030204" pitchFamily="34" charset="0"/>
                <a:cs typeface="Calibri" panose="020F0502020204030204" pitchFamily="34" charset="0"/>
              </a:rPr>
              <a:t>subsequent </a:t>
            </a:r>
            <a:r>
              <a:rPr lang="en-US" sz="1500" dirty="0">
                <a:solidFill>
                  <a:schemeClr val="tx1">
                    <a:lumMod val="65000"/>
                    <a:lumOff val="35000"/>
                  </a:schemeClr>
                </a:solidFill>
                <a:latin typeface="Calibri" panose="020F0502020204030204" pitchFamily="34" charset="0"/>
                <a:cs typeface="Calibri" panose="020F0502020204030204" pitchFamily="34" charset="0"/>
              </a:rPr>
              <a:t>compliance </a:t>
            </a:r>
            <a:r>
              <a:rPr lang="en-US" sz="1500" dirty="0" smtClean="0">
                <a:solidFill>
                  <a:schemeClr val="tx1">
                    <a:lumMod val="65000"/>
                    <a:lumOff val="35000"/>
                  </a:schemeClr>
                </a:solidFill>
                <a:latin typeface="Calibri" panose="020F0502020204030204" pitchFamily="34" charset="0"/>
                <a:cs typeface="Calibri" panose="020F0502020204030204" pitchFamily="34" charset="0"/>
              </a:rPr>
              <a:t>inspection (or when the ministry sends someone to confirm compliance has been achieved). </a:t>
            </a:r>
          </a:p>
          <a:p>
            <a:pPr lvl="1">
              <a:buClr>
                <a:schemeClr val="accent6">
                  <a:lumMod val="75000"/>
                </a:schemeClr>
              </a:buClr>
            </a:pPr>
            <a:endParaRPr lang="en-US" sz="1500" dirty="0" smtClean="0">
              <a:solidFill>
                <a:schemeClr val="tx1">
                  <a:lumMod val="65000"/>
                  <a:lumOff val="35000"/>
                </a:schemeClr>
              </a:solidFill>
              <a:latin typeface="Calibri" panose="020F0502020204030204" pitchFamily="34" charset="0"/>
              <a:cs typeface="Calibri" panose="020F0502020204030204" pitchFamily="34" charset="0"/>
            </a:endParaRPr>
          </a:p>
          <a:p>
            <a:pPr>
              <a:buClr>
                <a:schemeClr val="accent6">
                  <a:lumMod val="75000"/>
                </a:schemeClr>
              </a:buCl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Service agencies </a:t>
            </a:r>
            <a:r>
              <a:rPr lang="en-CA" sz="1500" dirty="0">
                <a:solidFill>
                  <a:schemeClr val="tx1">
                    <a:lumMod val="65000"/>
                    <a:lumOff val="35000"/>
                  </a:schemeClr>
                </a:solidFill>
                <a:latin typeface="Calibri" panose="020F0502020204030204" pitchFamily="34" charset="0"/>
                <a:cs typeface="Calibri" panose="020F0502020204030204" pitchFamily="34" charset="0"/>
              </a:rPr>
              <a:t>that remain in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non-compliance and follow </a:t>
            </a:r>
            <a:r>
              <a:rPr lang="en-CA" sz="1500" dirty="0">
                <a:solidFill>
                  <a:schemeClr val="tx1">
                    <a:lumMod val="65000"/>
                    <a:lumOff val="35000"/>
                  </a:schemeClr>
                </a:solidFill>
                <a:latin typeface="Calibri" panose="020F0502020204030204" pitchFamily="34" charset="0"/>
                <a:cs typeface="Calibri" panose="020F0502020204030204" pitchFamily="34" charset="0"/>
              </a:rPr>
              <a:t>the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timelines </a:t>
            </a:r>
            <a:r>
              <a:rPr lang="en-CA" sz="1500" dirty="0">
                <a:solidFill>
                  <a:schemeClr val="tx1">
                    <a:lumMod val="65000"/>
                    <a:lumOff val="35000"/>
                  </a:schemeClr>
                </a:solidFill>
                <a:latin typeface="Calibri" panose="020F0502020204030204" pitchFamily="34" charset="0"/>
                <a:cs typeface="Calibri" panose="020F0502020204030204" pitchFamily="34" charset="0"/>
              </a:rPr>
              <a:t>for correcting non-compliance requirements the Director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(under SIPDDA) deems </a:t>
            </a:r>
            <a:r>
              <a:rPr lang="en-CA" sz="1500" u="sng" dirty="0" smtClean="0">
                <a:solidFill>
                  <a:schemeClr val="tx1">
                    <a:lumMod val="65000"/>
                    <a:lumOff val="35000"/>
                  </a:schemeClr>
                </a:solidFill>
                <a:latin typeface="Calibri" panose="020F0502020204030204" pitchFamily="34" charset="0"/>
                <a:cs typeface="Calibri" panose="020F0502020204030204" pitchFamily="34" charset="0"/>
              </a:rPr>
              <a:t>not solely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 within </a:t>
            </a:r>
            <a:r>
              <a:rPr lang="en-CA" sz="1500" dirty="0">
                <a:solidFill>
                  <a:schemeClr val="tx1">
                    <a:lumMod val="65000"/>
                    <a:lumOff val="35000"/>
                  </a:schemeClr>
                </a:solidFill>
                <a:latin typeface="Calibri" panose="020F0502020204030204" pitchFamily="34" charset="0"/>
                <a:cs typeface="Calibri" panose="020F0502020204030204" pitchFamily="34" charset="0"/>
              </a:rPr>
              <a:t>their control to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rectify, </a:t>
            </a:r>
            <a:r>
              <a:rPr lang="en-CA" sz="1500" dirty="0">
                <a:solidFill>
                  <a:schemeClr val="tx1">
                    <a:lumMod val="65000"/>
                    <a:lumOff val="35000"/>
                  </a:schemeClr>
                </a:solidFill>
                <a:latin typeface="Calibri" panose="020F0502020204030204" pitchFamily="34" charset="0"/>
                <a:cs typeface="Calibri" panose="020F0502020204030204" pitchFamily="34" charset="0"/>
              </a:rPr>
              <a:t>will receive a separate </a:t>
            </a:r>
            <a:r>
              <a:rPr lang="en-CA" sz="1500" u="sng" dirty="0">
                <a:solidFill>
                  <a:schemeClr val="tx1">
                    <a:lumMod val="65000"/>
                    <a:lumOff val="35000"/>
                  </a:schemeClr>
                </a:solidFill>
                <a:latin typeface="Calibri" panose="020F0502020204030204" pitchFamily="34" charset="0"/>
                <a:cs typeface="Calibri" panose="020F0502020204030204" pitchFamily="34" charset="0"/>
              </a:rPr>
              <a:t>Non-Compliance </a:t>
            </a:r>
            <a:r>
              <a:rPr lang="en-CA" sz="1500" u="sng" dirty="0" smtClean="0">
                <a:solidFill>
                  <a:schemeClr val="tx1">
                    <a:lumMod val="65000"/>
                    <a:lumOff val="35000"/>
                  </a:schemeClr>
                </a:solidFill>
                <a:latin typeface="Calibri" panose="020F0502020204030204" pitchFamily="34" charset="0"/>
                <a:cs typeface="Calibri" panose="020F0502020204030204" pitchFamily="34" charset="0"/>
              </a:rPr>
              <a:t>Letter</a:t>
            </a:r>
            <a:r>
              <a:rPr lang="en-CA" sz="1500" dirty="0">
                <a:solidFill>
                  <a:schemeClr val="tx1">
                    <a:lumMod val="65000"/>
                    <a:lumOff val="35000"/>
                  </a:schemeClr>
                </a:solidFill>
                <a:latin typeface="Calibri" panose="020F0502020204030204" pitchFamily="34" charset="0"/>
                <a:cs typeface="Calibri" panose="020F0502020204030204" pitchFamily="34" charset="0"/>
              </a:rPr>
              <a:t>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with an explanation.  </a:t>
            </a:r>
          </a:p>
          <a:p>
            <a:pPr>
              <a:buClr>
                <a:schemeClr val="accent6">
                  <a:lumMod val="75000"/>
                </a:schemeClr>
              </a:buCl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The explanation will indicate that </a:t>
            </a:r>
            <a:r>
              <a:rPr lang="en-US" sz="1500" dirty="0">
                <a:solidFill>
                  <a:schemeClr val="tx1">
                    <a:lumMod val="65000"/>
                    <a:lumOff val="35000"/>
                  </a:schemeClr>
                </a:solidFill>
                <a:latin typeface="Calibri" panose="020F0502020204030204" pitchFamily="34" charset="0"/>
                <a:cs typeface="Calibri" panose="020F0502020204030204" pitchFamily="34" charset="0"/>
              </a:rPr>
              <a:t>t</a:t>
            </a:r>
            <a:r>
              <a:rPr lang="en-US" sz="1500" dirty="0" smtClean="0">
                <a:solidFill>
                  <a:schemeClr val="tx1">
                    <a:lumMod val="65000"/>
                    <a:lumOff val="35000"/>
                  </a:schemeClr>
                </a:solidFill>
                <a:latin typeface="Calibri" panose="020F0502020204030204" pitchFamily="34" charset="0"/>
                <a:cs typeface="Calibri" panose="020F0502020204030204" pitchFamily="34" charset="0"/>
              </a:rPr>
              <a:t>he service agency is in non-compliance for reasons not solely within their control and is being monitored by the ministry.</a:t>
            </a:r>
          </a:p>
          <a:p>
            <a:pPr lvl="1">
              <a:buClr>
                <a:schemeClr val="accent6">
                  <a:lumMod val="75000"/>
                </a:schemeClr>
              </a:buClr>
            </a:pPr>
            <a:endParaRPr lang="en-CA" sz="16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t>23</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0" name="Title 4"/>
          <p:cNvSpPr txBox="1">
            <a:spLocks/>
          </p:cNvSpPr>
          <p:nvPr/>
        </p:nvSpPr>
        <p:spPr>
          <a:xfrm>
            <a:off x="838200" y="152400"/>
            <a:ext cx="3657600" cy="1143000"/>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100000"/>
              </a:lnSpc>
              <a:spcBef>
                <a:spcPct val="0"/>
              </a:spcBef>
              <a:spcAft>
                <a:spcPts val="0"/>
              </a:spcAft>
              <a:buClrTx/>
              <a:buSzTx/>
              <a:buFontTx/>
              <a:buNone/>
              <a:tabLst/>
              <a:defRPr sz="1800" b="1" kern="1200" baseline="0">
                <a:solidFill>
                  <a:schemeClr val="tx1"/>
                </a:solidFill>
                <a:latin typeface="Arial" pitchFamily="34" charset="0"/>
                <a:ea typeface="+mj-ea"/>
                <a:cs typeface="+mj-cs"/>
              </a:defRPr>
            </a:lvl1pPr>
          </a:lstStyle>
          <a:p>
            <a:r>
              <a:rPr lang="en-CA" sz="2200" b="0" dirty="0" smtClean="0">
                <a:latin typeface="Calibri" panose="020F0502020204030204" pitchFamily="34" charset="0"/>
                <a:cs typeface="Calibri" panose="020F0502020204030204" pitchFamily="34" charset="0"/>
              </a:rPr>
              <a:t>Compliance Improvement</a:t>
            </a:r>
            <a:br>
              <a:rPr lang="en-CA" sz="2200" b="0" dirty="0" smtClean="0">
                <a:latin typeface="Calibri" panose="020F0502020204030204" pitchFamily="34" charset="0"/>
                <a:cs typeface="Calibri" panose="020F0502020204030204" pitchFamily="34" charset="0"/>
              </a:rPr>
            </a:br>
            <a:r>
              <a:rPr lang="en-CA" b="0" dirty="0" smtClean="0">
                <a:solidFill>
                  <a:schemeClr val="accent6">
                    <a:lumMod val="75000"/>
                  </a:schemeClr>
                </a:solidFill>
                <a:latin typeface="Calibri" panose="020F0502020204030204" pitchFamily="34" charset="0"/>
                <a:cs typeface="Calibri" panose="020F0502020204030204" pitchFamily="34" charset="0"/>
              </a:rPr>
              <a:t>Public Posting</a:t>
            </a:r>
            <a:r>
              <a:rPr lang="en-CA" dirty="0" smtClean="0">
                <a:cs typeface="Arial" panose="020B0604020202020204" pitchFamily="34" charset="0"/>
              </a:rPr>
              <a:t/>
            </a:r>
            <a:br>
              <a:rPr lang="en-CA" dirty="0" smtClean="0">
                <a:cs typeface="Arial" panose="020B0604020202020204" pitchFamily="34" charset="0"/>
              </a:rPr>
            </a:br>
            <a:endParaRPr lang="en-CA"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32510"/>
            <a:ext cx="777240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9116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599" y="1295400"/>
            <a:ext cx="7772401" cy="4970591"/>
          </a:xfrm>
          <a:prstGeom prst="rect">
            <a:avLst/>
          </a:prstGeom>
          <a:noFill/>
        </p:spPr>
        <p:txBody>
          <a:bodyPr wrap="square" rtlCol="0">
            <a:spAutoFit/>
          </a:bodyPr>
          <a:lstStyle/>
          <a:p>
            <a:pPr>
              <a:buClr>
                <a:schemeClr val="accent6">
                  <a:lumMod val="75000"/>
                </a:schemeClr>
              </a:buCl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The ministry will act reasonably before taking enforcement action (e.g. consider whether non-compliance with a requirement is within the service agency’s sole control to rectify).</a:t>
            </a:r>
          </a:p>
          <a:p>
            <a:pPr marL="514350" indent="-285750">
              <a:buClr>
                <a:schemeClr val="accent6">
                  <a:lumMod val="75000"/>
                </a:schemeClr>
              </a:buClr>
              <a:buFont typeface="Wingdings" panose="05000000000000000000" pitchFamily="2" charset="2"/>
              <a:buChar char="§"/>
            </a:pPr>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a:buClr>
                <a:schemeClr val="accent6">
                  <a:lumMod val="75000"/>
                </a:schemeClr>
              </a:buClr>
              <a:defRP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If an agency fails to comply, a Director appointed under SIPDDA could issue a compliance order.</a:t>
            </a:r>
          </a:p>
          <a:p>
            <a:pPr>
              <a:buClr>
                <a:schemeClr val="accent6">
                  <a:lumMod val="75000"/>
                </a:schemeClr>
              </a:buClr>
              <a:defRPr/>
            </a:pPr>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marL="514350" lvl="1" indent="-285750">
              <a:buClr>
                <a:schemeClr val="accent6">
                  <a:lumMod val="75000"/>
                </a:schemeClr>
              </a:buClr>
              <a:buFont typeface="Wingdings" panose="05000000000000000000" pitchFamily="2" charset="2"/>
              <a:buChar char="§"/>
              <a:defRP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The appointed Director would review the inspection file and circumstances to determine if a compliance order is warranted and/or reasonable. </a:t>
            </a:r>
          </a:p>
          <a:p>
            <a:pPr marL="514350" lvl="1" indent="-285750">
              <a:buClr>
                <a:schemeClr val="accent6">
                  <a:lumMod val="75000"/>
                </a:schemeClr>
              </a:buClr>
              <a:buFont typeface="Arial" panose="020B0604020202020204" pitchFamily="34" charset="0"/>
              <a:buChar char="•"/>
              <a:defRPr/>
            </a:pPr>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marL="514350" lvl="1" indent="-285750">
              <a:buClr>
                <a:schemeClr val="accent6">
                  <a:lumMod val="75000"/>
                </a:schemeClr>
              </a:buClr>
              <a:buFont typeface="Wingdings" panose="05000000000000000000" pitchFamily="2" charset="2"/>
              <a:buChar char="§"/>
              <a:defRP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Before issuing a compliance order, the Director must provide notice of the proposed order, reasons for it, and the time frame for compliance.  The timelines for compliance would be based on circumstances and outlined in the notice.</a:t>
            </a:r>
          </a:p>
          <a:p>
            <a:pPr marL="514350" lvl="1" indent="-285750">
              <a:buClr>
                <a:schemeClr val="accent6">
                  <a:lumMod val="75000"/>
                </a:schemeClr>
              </a:buClr>
              <a:buFont typeface="Arial" panose="020B0604020202020204" pitchFamily="34" charset="0"/>
              <a:buChar char="•"/>
              <a:defRPr/>
            </a:pPr>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marL="514350" lvl="1" indent="-285750">
              <a:buClr>
                <a:schemeClr val="accent6">
                  <a:lumMod val="75000"/>
                </a:schemeClr>
              </a:buClr>
              <a:buFont typeface="Wingdings" panose="05000000000000000000" pitchFamily="2" charset="2"/>
              <a:buChar char="§"/>
              <a:defRP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A Notice of Compliance Order will identify what is required in order to achieve compliance and by what date this must be completed.</a:t>
            </a:r>
          </a:p>
          <a:p>
            <a:pPr marL="514350" lvl="1" indent="-285750">
              <a:buClr>
                <a:schemeClr val="accent6">
                  <a:lumMod val="75000"/>
                </a:schemeClr>
              </a:buClr>
              <a:buFont typeface="Wingdings" panose="05000000000000000000" pitchFamily="2" charset="2"/>
              <a:buChar char="§"/>
              <a:defRP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514350" lvl="1" indent="-285750">
              <a:buClr>
                <a:schemeClr val="accent6">
                  <a:lumMod val="75000"/>
                </a:schemeClr>
              </a:buClr>
              <a:buFont typeface="Wingdings" panose="05000000000000000000" pitchFamily="2" charset="2"/>
              <a:buChar char="§"/>
              <a:defRPr/>
            </a:pPr>
            <a:r>
              <a:rPr lang="en-CA" sz="1500" dirty="0">
                <a:solidFill>
                  <a:schemeClr val="tx1">
                    <a:lumMod val="65000"/>
                    <a:lumOff val="35000"/>
                  </a:schemeClr>
                </a:solidFill>
                <a:latin typeface="Calibri" panose="020F0502020204030204" pitchFamily="34" charset="0"/>
                <a:cs typeface="Calibri" panose="020F0502020204030204" pitchFamily="34" charset="0"/>
              </a:rPr>
              <a:t>The service agency will have 14 calendar days or other time period specified in the notice (e.g</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 </a:t>
            </a:r>
            <a:r>
              <a:rPr lang="en-CA" sz="1500" dirty="0">
                <a:solidFill>
                  <a:schemeClr val="tx1">
                    <a:lumMod val="65000"/>
                    <a:lumOff val="35000"/>
                  </a:schemeClr>
                </a:solidFill>
                <a:latin typeface="Calibri" panose="020F0502020204030204" pitchFamily="34" charset="0"/>
                <a:cs typeface="Calibri" panose="020F0502020204030204" pitchFamily="34" charset="0"/>
              </a:rPr>
              <a:t>10 business days) to respond with evidence of compliance or provide a written submission before a compliance order may be issued.  The appointed Director may reconsider the decision to issue an order at this time.</a:t>
            </a:r>
          </a:p>
          <a:p>
            <a:pPr marL="514350" lvl="1" indent="-285750">
              <a:buClr>
                <a:schemeClr val="accent6">
                  <a:lumMod val="75000"/>
                </a:schemeClr>
              </a:buClr>
              <a:buFont typeface="Wingdings" panose="05000000000000000000" pitchFamily="2" charset="2"/>
              <a:buChar char="§"/>
              <a:defRPr/>
            </a:pPr>
            <a:endParaRPr lang="en-CA" sz="1600" dirty="0">
              <a:latin typeface="Calibri" panose="020F0502020204030204" pitchFamily="34" charset="0"/>
              <a:cs typeface="Calibri" panose="020F0502020204030204" pitchFamily="34" charset="0"/>
            </a:endParaRPr>
          </a:p>
          <a:p>
            <a:pPr marL="514350" lvl="1" indent="-285750">
              <a:buFont typeface="Wingdings" panose="05000000000000000000" pitchFamily="2" charset="2"/>
              <a:buChar char="§"/>
              <a:defRPr/>
            </a:pPr>
            <a:endParaRPr lang="en-CA" sz="160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t>24</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8" name="Title 4"/>
          <p:cNvSpPr txBox="1">
            <a:spLocks/>
          </p:cNvSpPr>
          <p:nvPr/>
        </p:nvSpPr>
        <p:spPr>
          <a:xfrm>
            <a:off x="830580" y="152400"/>
            <a:ext cx="2819400" cy="1143000"/>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100000"/>
              </a:lnSpc>
              <a:spcBef>
                <a:spcPct val="0"/>
              </a:spcBef>
              <a:spcAft>
                <a:spcPts val="0"/>
              </a:spcAft>
              <a:buClrTx/>
              <a:buSzTx/>
              <a:buFontTx/>
              <a:buNone/>
              <a:tabLst/>
              <a:defRPr sz="1800" b="1" kern="1200" baseline="0">
                <a:solidFill>
                  <a:schemeClr val="tx1"/>
                </a:solidFill>
                <a:latin typeface="Arial" pitchFamily="34" charset="0"/>
                <a:ea typeface="+mj-ea"/>
                <a:cs typeface="+mj-cs"/>
              </a:defRPr>
            </a:lvl1pPr>
          </a:lstStyle>
          <a:p>
            <a:r>
              <a:rPr lang="en-CA" sz="2200" b="0" dirty="0" smtClean="0">
                <a:solidFill>
                  <a:schemeClr val="tx1">
                    <a:lumMod val="75000"/>
                    <a:lumOff val="25000"/>
                  </a:schemeClr>
                </a:solidFill>
                <a:latin typeface="Calibri" panose="020F0502020204030204" pitchFamily="34" charset="0"/>
                <a:cs typeface="Calibri" panose="020F0502020204030204" pitchFamily="34" charset="0"/>
              </a:rPr>
              <a:t>Enforcement</a:t>
            </a:r>
          </a:p>
          <a:p>
            <a:r>
              <a:rPr lang="en-CA" b="0" dirty="0" smtClean="0">
                <a:solidFill>
                  <a:schemeClr val="accent6">
                    <a:lumMod val="75000"/>
                  </a:schemeClr>
                </a:solidFill>
                <a:latin typeface="Calibri" panose="020F0502020204030204" pitchFamily="34" charset="0"/>
                <a:cs typeface="Calibri" panose="020F0502020204030204" pitchFamily="34" charset="0"/>
              </a:rPr>
              <a:t>Process and Timelines</a:t>
            </a:r>
            <a:r>
              <a:rPr lang="en-CA" dirty="0" smtClean="0">
                <a:cs typeface="Arial" panose="020B0604020202020204" pitchFamily="34" charset="0"/>
              </a:rPr>
              <a:t/>
            </a:r>
            <a:br>
              <a:rPr lang="en-CA" dirty="0" smtClean="0">
                <a:cs typeface="Arial" panose="020B0604020202020204" pitchFamily="34" charset="0"/>
              </a:rPr>
            </a:br>
            <a:endParaRPr lang="en-CA"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32510"/>
            <a:ext cx="777240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38839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599" y="1524000"/>
            <a:ext cx="7772401" cy="3785652"/>
          </a:xfrm>
          <a:prstGeom prst="rect">
            <a:avLst/>
          </a:prstGeom>
          <a:noFill/>
        </p:spPr>
        <p:txBody>
          <a:bodyPr wrap="square" rtlCol="0">
            <a:spAutoFit/>
          </a:bodyPr>
          <a:lstStyle/>
          <a:p>
            <a:pPr marL="514350" lvl="1" indent="-285750">
              <a:buClr>
                <a:schemeClr val="accent6">
                  <a:lumMod val="75000"/>
                </a:schemeClr>
              </a:buClr>
              <a:buFont typeface="Wingdings" panose="05000000000000000000" pitchFamily="2" charset="2"/>
              <a:buChar char="§"/>
              <a:defRP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A Director may issue a Compliance </a:t>
            </a:r>
            <a:r>
              <a:rPr lang="en-CA" sz="1500" dirty="0">
                <a:solidFill>
                  <a:schemeClr val="tx1">
                    <a:lumMod val="65000"/>
                    <a:lumOff val="35000"/>
                  </a:schemeClr>
                </a:solidFill>
                <a:latin typeface="Calibri" panose="020F0502020204030204" pitchFamily="34" charset="0"/>
                <a:cs typeface="Calibri" panose="020F0502020204030204" pitchFamily="34" charset="0"/>
              </a:rPr>
              <a:t>Order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after considering a submission, or if no submission was received, after the time period required in the notice has expired.</a:t>
            </a:r>
          </a:p>
          <a:p>
            <a:pPr marL="228600" lvl="1">
              <a:buClr>
                <a:schemeClr val="accent6">
                  <a:lumMod val="75000"/>
                </a:schemeClr>
              </a:buClr>
              <a:defRP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514350" lvl="1" indent="-285750">
              <a:buClr>
                <a:schemeClr val="accent6">
                  <a:lumMod val="75000"/>
                </a:schemeClr>
              </a:buClr>
              <a:buFont typeface="Wingdings" panose="05000000000000000000" pitchFamily="2" charset="2"/>
              <a:buChar char="§"/>
              <a:defRP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If </a:t>
            </a:r>
            <a:r>
              <a:rPr lang="en-CA" sz="1500" dirty="0">
                <a:solidFill>
                  <a:schemeClr val="tx1">
                    <a:lumMod val="65000"/>
                    <a:lumOff val="35000"/>
                  </a:schemeClr>
                </a:solidFill>
                <a:latin typeface="Calibri" panose="020F0502020204030204" pitchFamily="34" charset="0"/>
                <a:cs typeface="Calibri" panose="020F0502020204030204" pitchFamily="34" charset="0"/>
              </a:rPr>
              <a:t>a service agency fails to comply with a compliance order, the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ministry </a:t>
            </a:r>
            <a:r>
              <a:rPr lang="en-CA" sz="1500" dirty="0">
                <a:solidFill>
                  <a:schemeClr val="tx1">
                    <a:lumMod val="65000"/>
                    <a:lumOff val="35000"/>
                  </a:schemeClr>
                </a:solidFill>
                <a:latin typeface="Calibri" panose="020F0502020204030204" pitchFamily="34" charset="0"/>
                <a:cs typeface="Calibri" panose="020F0502020204030204" pitchFamily="34" charset="0"/>
              </a:rPr>
              <a:t>could terminate the funding agreement, and/or in extreme circumstances (in accordance with grounds under the Act) a failure to comply could result in an immediate takeover.  </a:t>
            </a:r>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marL="514350" lvl="1" indent="-285750">
              <a:buClr>
                <a:schemeClr val="accent6">
                  <a:lumMod val="75000"/>
                </a:schemeClr>
              </a:buClr>
              <a:buFont typeface="Wingdings" panose="05000000000000000000" pitchFamily="2" charset="2"/>
              <a:buChar char="§"/>
              <a:defRP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514350" lvl="1" indent="-285750">
              <a:buClr>
                <a:schemeClr val="accent6">
                  <a:lumMod val="75000"/>
                </a:schemeClr>
              </a:buClr>
              <a:buFont typeface="Wingdings" panose="05000000000000000000" pitchFamily="2" charset="2"/>
              <a:buChar char="§"/>
              <a:defRP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In </a:t>
            </a:r>
            <a:r>
              <a:rPr lang="en-CA" sz="1500" dirty="0">
                <a:solidFill>
                  <a:schemeClr val="tx1">
                    <a:lumMod val="65000"/>
                    <a:lumOff val="35000"/>
                  </a:schemeClr>
                </a:solidFill>
                <a:latin typeface="Calibri" panose="020F0502020204030204" pitchFamily="34" charset="0"/>
                <a:cs typeface="Calibri" panose="020F0502020204030204" pitchFamily="34" charset="0"/>
              </a:rPr>
              <a:t>the case of a Developmental Services Ontario (DSO) application entity, the Minister may revoke their designation. The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ministry </a:t>
            </a:r>
            <a:r>
              <a:rPr lang="en-CA" sz="1500" dirty="0">
                <a:solidFill>
                  <a:schemeClr val="tx1">
                    <a:lumMod val="65000"/>
                    <a:lumOff val="35000"/>
                  </a:schemeClr>
                </a:solidFill>
                <a:latin typeface="Calibri" panose="020F0502020204030204" pitchFamily="34" charset="0"/>
                <a:cs typeface="Calibri" panose="020F0502020204030204" pitchFamily="34" charset="0"/>
              </a:rPr>
              <a:t>could also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terminate </a:t>
            </a:r>
            <a:r>
              <a:rPr lang="en-CA" sz="1500" dirty="0">
                <a:solidFill>
                  <a:schemeClr val="tx1">
                    <a:lumMod val="65000"/>
                    <a:lumOff val="35000"/>
                  </a:schemeClr>
                </a:solidFill>
                <a:latin typeface="Calibri" panose="020F0502020204030204" pitchFamily="34" charset="0"/>
                <a:cs typeface="Calibri" panose="020F0502020204030204" pitchFamily="34" charset="0"/>
              </a:rPr>
              <a:t>funding or initiate a takeover (in accordance with grounds under the Act). </a:t>
            </a:r>
          </a:p>
          <a:p>
            <a:pPr lvl="1">
              <a:buClr>
                <a:schemeClr val="accent6">
                  <a:lumMod val="75000"/>
                </a:schemeClr>
              </a:buClr>
              <a:defRP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512763" lvl="1" indent="-284163">
              <a:buClr>
                <a:schemeClr val="accent6">
                  <a:lumMod val="75000"/>
                </a:schemeClr>
              </a:buClr>
              <a:buFont typeface="Wingdings" panose="05000000000000000000" pitchFamily="2" charset="2"/>
              <a:buChar char="§"/>
              <a:defRP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The ministry may withhold </a:t>
            </a:r>
            <a:r>
              <a:rPr lang="en-CA" sz="1500" dirty="0">
                <a:solidFill>
                  <a:schemeClr val="tx1">
                    <a:lumMod val="65000"/>
                    <a:lumOff val="35000"/>
                  </a:schemeClr>
                </a:solidFill>
                <a:latin typeface="Calibri" panose="020F0502020204030204" pitchFamily="34" charset="0"/>
                <a:cs typeface="Calibri" panose="020F0502020204030204" pitchFamily="34" charset="0"/>
              </a:rPr>
              <a:t>“new”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MCCSS </a:t>
            </a:r>
            <a:r>
              <a:rPr lang="en-CA" sz="1500" dirty="0">
                <a:solidFill>
                  <a:schemeClr val="tx1">
                    <a:lumMod val="65000"/>
                    <a:lumOff val="35000"/>
                  </a:schemeClr>
                </a:solidFill>
                <a:latin typeface="Calibri" panose="020F0502020204030204" pitchFamily="34" charset="0"/>
                <a:cs typeface="Calibri" panose="020F0502020204030204" pitchFamily="34" charset="0"/>
              </a:rPr>
              <a:t>funding for adult developmental services or initiatives</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 </a:t>
            </a:r>
            <a:r>
              <a:rPr lang="en-CA" sz="1500" dirty="0">
                <a:solidFill>
                  <a:schemeClr val="tx1">
                    <a:lumMod val="65000"/>
                    <a:lumOff val="35000"/>
                  </a:schemeClr>
                </a:solidFill>
                <a:latin typeface="Calibri" panose="020F0502020204030204" pitchFamily="34" charset="0"/>
                <a:cs typeface="Calibri" panose="020F0502020204030204" pitchFamily="34" charset="0"/>
              </a:rPr>
              <a:t>in the event that a compliance order is issued</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 Examples of “new funding” currently </a:t>
            </a:r>
            <a:r>
              <a:rPr lang="en-CA" sz="1500" dirty="0">
                <a:solidFill>
                  <a:schemeClr val="tx1">
                    <a:lumMod val="65000"/>
                    <a:lumOff val="35000"/>
                  </a:schemeClr>
                </a:solidFill>
                <a:latin typeface="Calibri" panose="020F0502020204030204" pitchFamily="34" charset="0"/>
                <a:cs typeface="Calibri" panose="020F0502020204030204" pitchFamily="34" charset="0"/>
              </a:rPr>
              <a:t>include</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a:t>
            </a:r>
          </a:p>
          <a:p>
            <a:pPr marL="971550" lvl="2" indent="-285750">
              <a:buClr>
                <a:schemeClr val="accent6">
                  <a:lumMod val="75000"/>
                </a:schemeClr>
              </a:buClr>
              <a:buFont typeface="Wingdings" panose="05000000000000000000" pitchFamily="2" charset="2"/>
              <a:buChar char="§"/>
              <a:defRP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In-year funding enhancements</a:t>
            </a: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971550" lvl="2" indent="-285750">
              <a:buClr>
                <a:schemeClr val="accent6">
                  <a:lumMod val="75000"/>
                </a:schemeClr>
              </a:buClr>
              <a:buFont typeface="Wingdings" panose="05000000000000000000" pitchFamily="2" charset="2"/>
              <a:buChar char="§"/>
              <a:defRPr/>
            </a:pPr>
            <a:r>
              <a:rPr lang="en-CA" sz="1500" dirty="0">
                <a:solidFill>
                  <a:schemeClr val="tx1">
                    <a:lumMod val="65000"/>
                    <a:lumOff val="35000"/>
                  </a:schemeClr>
                </a:solidFill>
                <a:latin typeface="Calibri" panose="020F0502020204030204" pitchFamily="34" charset="0"/>
                <a:cs typeface="Calibri" panose="020F0502020204030204" pitchFamily="34" charset="0"/>
              </a:rPr>
              <a:t>Any special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initiatives</a:t>
            </a:r>
            <a:r>
              <a:rPr lang="en-CA" sz="1500" dirty="0">
                <a:solidFill>
                  <a:schemeClr val="tx1">
                    <a:lumMod val="65000"/>
                    <a:lumOff val="35000"/>
                  </a:schemeClr>
                </a:solidFill>
                <a:latin typeface="Calibri" panose="020F0502020204030204" pitchFamily="34" charset="0"/>
                <a:cs typeface="Calibri" panose="020F0502020204030204" pitchFamily="34" charset="0"/>
              </a:rPr>
              <a:t>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(e.g., Employment and Modernization Fund (EMF)).</a:t>
            </a: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t>25</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0" name="Title 4"/>
          <p:cNvSpPr>
            <a:spLocks noGrp="1"/>
          </p:cNvSpPr>
          <p:nvPr>
            <p:ph type="title"/>
          </p:nvPr>
        </p:nvSpPr>
        <p:spPr>
          <a:xfrm>
            <a:off x="838200" y="152400"/>
            <a:ext cx="3657600" cy="1143000"/>
          </a:xfrm>
        </p:spPr>
        <p:txBody>
          <a:bodyPr>
            <a:normAutofit/>
          </a:bodyPr>
          <a:lstStyle/>
          <a:p>
            <a:r>
              <a:rPr lang="en-CA" sz="2200" b="0" dirty="0" smtClean="0">
                <a:solidFill>
                  <a:schemeClr val="tx1">
                    <a:lumMod val="65000"/>
                    <a:lumOff val="35000"/>
                  </a:schemeClr>
                </a:solidFill>
                <a:latin typeface="Calibri" panose="020F0502020204030204" pitchFamily="34" charset="0"/>
                <a:cs typeface="Calibri" panose="020F0502020204030204" pitchFamily="34" charset="0"/>
              </a:rPr>
              <a:t>Enforcement</a:t>
            </a:r>
            <a:br>
              <a:rPr lang="en-CA" sz="2200" b="0" dirty="0" smtClean="0">
                <a:solidFill>
                  <a:schemeClr val="tx1">
                    <a:lumMod val="65000"/>
                    <a:lumOff val="35000"/>
                  </a:schemeClr>
                </a:solidFill>
                <a:latin typeface="Calibri" panose="020F0502020204030204" pitchFamily="34" charset="0"/>
                <a:cs typeface="Calibri" panose="020F0502020204030204" pitchFamily="34" charset="0"/>
              </a:rPr>
            </a:br>
            <a:r>
              <a:rPr lang="en-CA" b="0" dirty="0" smtClean="0">
                <a:solidFill>
                  <a:schemeClr val="accent6">
                    <a:lumMod val="75000"/>
                  </a:schemeClr>
                </a:solidFill>
                <a:latin typeface="Calibri" panose="020F0502020204030204" pitchFamily="34" charset="0"/>
                <a:cs typeface="Calibri" panose="020F0502020204030204" pitchFamily="34" charset="0"/>
              </a:rPr>
              <a:t>Process and Timelines cont’d</a:t>
            </a:r>
            <a:r>
              <a:rPr lang="en-CA" dirty="0" smtClean="0">
                <a:cs typeface="Arial" panose="020B0604020202020204" pitchFamily="34" charset="0"/>
              </a:rPr>
              <a:t/>
            </a:r>
            <a:br>
              <a:rPr lang="en-CA" dirty="0" smtClean="0">
                <a:cs typeface="Arial" panose="020B0604020202020204" pitchFamily="34" charset="0"/>
              </a:rPr>
            </a:br>
            <a:endParaRPr lang="en-CA"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32510"/>
            <a:ext cx="777240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02922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9609" y="1600200"/>
            <a:ext cx="7844791" cy="4031873"/>
          </a:xfrm>
          <a:prstGeom prst="rect">
            <a:avLst/>
          </a:prstGeom>
          <a:noFill/>
        </p:spPr>
        <p:txBody>
          <a:bodyPr wrap="square" rtlCol="0">
            <a:spAutoFit/>
          </a:bodyPr>
          <a:lstStyle/>
          <a:p>
            <a:pPr marL="285750" indent="-285750">
              <a:buClr>
                <a:schemeClr val="accent6">
                  <a:lumMod val="75000"/>
                </a:scheme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The ministry has developed an informal issue </a:t>
            </a:r>
            <a:r>
              <a:rPr lang="en-CA" sz="1500" dirty="0">
                <a:solidFill>
                  <a:schemeClr val="tx1">
                    <a:lumMod val="65000"/>
                    <a:lumOff val="35000"/>
                  </a:schemeClr>
                </a:solidFill>
                <a:latin typeface="Calibri" panose="020F0502020204030204" pitchFamily="34" charset="0"/>
                <a:cs typeface="Calibri" panose="020F0502020204030204" pitchFamily="34" charset="0"/>
              </a:rPr>
              <a:t>dialogue and resolution mechanism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for service agencies to contact the corporate developmental services compliance </a:t>
            </a:r>
            <a:r>
              <a:rPr lang="en-CA" sz="1500" dirty="0">
                <a:solidFill>
                  <a:schemeClr val="tx1">
                    <a:lumMod val="65000"/>
                    <a:lumOff val="35000"/>
                  </a:schemeClr>
                </a:solidFill>
                <a:latin typeface="Calibri" panose="020F0502020204030204" pitchFamily="34" charset="0"/>
                <a:cs typeface="Calibri" panose="020F0502020204030204" pitchFamily="34" charset="0"/>
              </a:rPr>
              <a:t>t</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eam to:</a:t>
            </a:r>
          </a:p>
          <a:p>
            <a:pPr marL="285750" indent="-285750">
              <a:buClr>
                <a:schemeClr val="accent6">
                  <a:lumMod val="75000"/>
                </a:schemeClr>
              </a:buClr>
              <a:buFont typeface="Wingdings" panose="05000000000000000000" pitchFamily="2" charset="2"/>
              <a:buChar cha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742950" lvl="1" indent="-285750">
              <a:buClr>
                <a:schemeClr val="accent6">
                  <a:lumMod val="75000"/>
                </a:scheme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Address any issues that may arise during the compliance inspection process, and/or</a:t>
            </a:r>
          </a:p>
          <a:p>
            <a:pPr marL="742950" lvl="1" indent="-285750">
              <a:buClr>
                <a:schemeClr val="accent6">
                  <a:lumMod val="75000"/>
                </a:scheme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Clarify the intent of the QAM requirements and Policy Directives under SIPDDA.</a:t>
            </a:r>
          </a:p>
          <a:p>
            <a:pPr marL="742950" lvl="1" indent="-285750">
              <a:buClr>
                <a:schemeClr val="accent6">
                  <a:lumMod val="75000"/>
                </a:schemeClr>
              </a:buClr>
              <a:buFont typeface="Wingdings" panose="05000000000000000000" pitchFamily="2" charset="2"/>
              <a:buChar char="§"/>
            </a:pPr>
            <a:endParaRPr lang="en-US" sz="1500" dirty="0" smtClean="0">
              <a:solidFill>
                <a:schemeClr val="tx1">
                  <a:lumMod val="65000"/>
                  <a:lumOff val="35000"/>
                </a:schemeClr>
              </a:solidFill>
              <a:latin typeface="Calibri" panose="020F0502020204030204" pitchFamily="34" charset="0"/>
              <a:cs typeface="Calibri" panose="020F0502020204030204" pitchFamily="34" charset="0"/>
            </a:endParaRPr>
          </a:p>
          <a:p>
            <a:pPr lvl="1">
              <a:buClr>
                <a:schemeClr val="accent6">
                  <a:lumMod val="75000"/>
                </a:schemeClr>
              </a:buClr>
            </a:pPr>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Clr>
                <a:schemeClr val="accent6">
                  <a:lumMod val="75000"/>
                </a:schemeClr>
              </a:buClr>
              <a:buFont typeface="Wingdings" panose="05000000000000000000" pitchFamily="2" charset="2"/>
              <a:buChar char="§"/>
            </a:pPr>
            <a:r>
              <a:rPr lang="en-CA" sz="1500" dirty="0" smtClean="0">
                <a:solidFill>
                  <a:schemeClr val="tx1">
                    <a:lumMod val="65000"/>
                    <a:lumOff val="35000"/>
                  </a:schemeClr>
                </a:solidFill>
                <a:latin typeface="Calibri" panose="020F0502020204030204" pitchFamily="34" charset="0"/>
                <a:cs typeface="Calibri" panose="020F0502020204030204" pitchFamily="34" charset="0"/>
              </a:rPr>
              <a:t>As </a:t>
            </a:r>
            <a:r>
              <a:rPr lang="en-CA" sz="1500" dirty="0">
                <a:solidFill>
                  <a:schemeClr val="tx1">
                    <a:lumMod val="65000"/>
                    <a:lumOff val="35000"/>
                  </a:schemeClr>
                </a:solidFill>
                <a:latin typeface="Calibri" panose="020F0502020204030204" pitchFamily="34" charset="0"/>
                <a:cs typeface="Calibri" panose="020F0502020204030204" pitchFamily="34" charset="0"/>
              </a:rPr>
              <a:t>issues are resolved, the Compliance Team will identify both the issue(s) and resolution(s) on the QAM training website and in the </a:t>
            </a:r>
            <a:r>
              <a:rPr lang="en-CA" sz="1500" dirty="0" err="1">
                <a:solidFill>
                  <a:schemeClr val="tx1">
                    <a:lumMod val="65000"/>
                    <a:lumOff val="35000"/>
                  </a:schemeClr>
                </a:solidFill>
                <a:latin typeface="Calibri" panose="020F0502020204030204" pitchFamily="34" charset="0"/>
                <a:cs typeface="Calibri" panose="020F0502020204030204" pitchFamily="34" charset="0"/>
              </a:rPr>
              <a:t>QAMClear</a:t>
            </a:r>
            <a:r>
              <a:rPr lang="en-CA" sz="1500" dirty="0">
                <a:solidFill>
                  <a:schemeClr val="tx1">
                    <a:lumMod val="65000"/>
                    <a:lumOff val="35000"/>
                  </a:schemeClr>
                </a:solidFill>
                <a:latin typeface="Calibri" panose="020F0502020204030204" pitchFamily="34" charset="0"/>
                <a:cs typeface="Calibri" panose="020F0502020204030204" pitchFamily="34" charset="0"/>
              </a:rPr>
              <a:t> for your future </a:t>
            </a:r>
            <a:r>
              <a:rPr lang="en-CA" sz="1500" dirty="0" smtClean="0">
                <a:solidFill>
                  <a:schemeClr val="tx1">
                    <a:lumMod val="65000"/>
                    <a:lumOff val="35000"/>
                  </a:schemeClr>
                </a:solidFill>
                <a:latin typeface="Calibri" panose="020F0502020204030204" pitchFamily="34" charset="0"/>
                <a:cs typeface="Calibri" panose="020F0502020204030204" pitchFamily="34" charset="0"/>
              </a:rPr>
              <a:t>reference, as appropriate. </a:t>
            </a: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Clr>
                <a:schemeClr val="accent6">
                  <a:lumMod val="75000"/>
                </a:schemeClr>
              </a:buClr>
              <a:buFont typeface="Wingdings" panose="05000000000000000000" pitchFamily="2" charset="2"/>
              <a:buChar char="§"/>
            </a:pPr>
            <a:endParaRPr lang="en-CA" sz="1500" dirty="0" smtClean="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Clr>
                <a:schemeClr val="accent6">
                  <a:lumMod val="75000"/>
                </a:schemeClr>
              </a:buClr>
              <a:buFont typeface="Wingdings" panose="05000000000000000000" pitchFamily="2" charset="2"/>
              <a:buChar char="§"/>
            </a:pPr>
            <a:r>
              <a:rPr lang="en-CA" sz="1500" dirty="0">
                <a:solidFill>
                  <a:schemeClr val="tx1">
                    <a:lumMod val="65000"/>
                    <a:lumOff val="35000"/>
                  </a:schemeClr>
                </a:solidFill>
                <a:latin typeface="Calibri" panose="020F0502020204030204" pitchFamily="34" charset="0"/>
                <a:cs typeface="Calibri" panose="020F0502020204030204" pitchFamily="34" charset="0"/>
              </a:rPr>
              <a:t>Issue dialogue and resolution inquiries must be submitted in writing by the service agency to </a:t>
            </a:r>
            <a:r>
              <a:rPr lang="en-CA" sz="1500" dirty="0">
                <a:solidFill>
                  <a:schemeClr val="tx1">
                    <a:lumMod val="65000"/>
                    <a:lumOff val="35000"/>
                  </a:schemeClr>
                </a:solidFill>
                <a:latin typeface="Calibri" panose="020F0502020204030204" pitchFamily="34" charset="0"/>
                <a:cs typeface="Calibri" panose="020F0502020204030204" pitchFamily="34" charset="0"/>
                <a:hlinkClick r:id="rId3"/>
              </a:rPr>
              <a:t>DSCompliance@ontario.ca</a:t>
            </a:r>
            <a:r>
              <a:rPr lang="en-CA" sz="1500" dirty="0">
                <a:solidFill>
                  <a:schemeClr val="tx1">
                    <a:lumMod val="65000"/>
                    <a:lumOff val="35000"/>
                  </a:schemeClr>
                </a:solidFill>
                <a:latin typeface="Calibri" panose="020F0502020204030204" pitchFamily="34" charset="0"/>
                <a:cs typeface="Calibri" panose="020F0502020204030204" pitchFamily="34" charset="0"/>
              </a:rPr>
              <a:t> </a:t>
            </a:r>
          </a:p>
          <a:p>
            <a:pPr marL="285750" indent="-285750">
              <a:buClr>
                <a:schemeClr val="accent6">
                  <a:lumMod val="75000"/>
                </a:schemeClr>
              </a:buClr>
              <a:buFont typeface="Wingdings" panose="05000000000000000000" pitchFamily="2" charset="2"/>
              <a:buChar char="§"/>
            </a:pPr>
            <a:endParaRPr lang="en-CA" sz="1500" dirty="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Clr>
                <a:schemeClr val="accent6">
                  <a:lumMod val="75000"/>
                </a:schemeClr>
              </a:buClr>
              <a:buFont typeface="Wingdings" panose="05000000000000000000" pitchFamily="2" charset="2"/>
              <a:buChar char="§"/>
            </a:pPr>
            <a:r>
              <a:rPr lang="en-CA" sz="1500" dirty="0">
                <a:solidFill>
                  <a:schemeClr val="tx1">
                    <a:lumMod val="65000"/>
                    <a:lumOff val="35000"/>
                  </a:schemeClr>
                </a:solidFill>
                <a:latin typeface="Calibri" panose="020F0502020204030204" pitchFamily="34" charset="0"/>
                <a:cs typeface="Calibri" panose="020F0502020204030204" pitchFamily="34" charset="0"/>
              </a:rPr>
              <a:t>Inquiries should have a clear objective (e.g., the purpose is to clarify directions for compliance or provide feedback on the requirements and policy directives).</a:t>
            </a:r>
          </a:p>
          <a:p>
            <a:pPr marL="285750" indent="-285750">
              <a:buClr>
                <a:schemeClr val="accent6">
                  <a:lumMod val="75000"/>
                </a:schemeClr>
              </a:buClr>
              <a:buFont typeface="Wingdings" panose="05000000000000000000" pitchFamily="2" charset="2"/>
              <a:buChar char="§"/>
            </a:pPr>
            <a:endParaRPr lang="en-CA" sz="1500" dirty="0">
              <a:latin typeface="Calibri" panose="020F0502020204030204" pitchFamily="34" charset="0"/>
              <a:cs typeface="Calibri" panose="020F0502020204030204" pitchFamily="34" charset="0"/>
            </a:endParaRPr>
          </a:p>
          <a:p>
            <a:pPr marL="285750" indent="-285750">
              <a:buClr>
                <a:schemeClr val="accent6">
                  <a:lumMod val="75000"/>
                </a:schemeClr>
              </a:buClr>
              <a:buFont typeface="Wingdings" panose="05000000000000000000" pitchFamily="2" charset="2"/>
              <a:buChar char="§"/>
            </a:pPr>
            <a:endParaRPr lang="en-CA" sz="1600"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t>26</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5" name="Title 4"/>
          <p:cNvSpPr txBox="1">
            <a:spLocks/>
          </p:cNvSpPr>
          <p:nvPr/>
        </p:nvSpPr>
        <p:spPr>
          <a:xfrm>
            <a:off x="838200" y="152400"/>
            <a:ext cx="3886200" cy="1143000"/>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100000"/>
              </a:lnSpc>
              <a:spcBef>
                <a:spcPct val="0"/>
              </a:spcBef>
              <a:spcAft>
                <a:spcPts val="0"/>
              </a:spcAft>
              <a:buClrTx/>
              <a:buSzTx/>
              <a:buFontTx/>
              <a:buNone/>
              <a:tabLst/>
              <a:defRPr sz="1800" b="1" kern="1200" baseline="0">
                <a:solidFill>
                  <a:schemeClr val="tx1"/>
                </a:solidFill>
                <a:latin typeface="Arial" pitchFamily="34" charset="0"/>
                <a:ea typeface="+mj-ea"/>
                <a:cs typeface="+mj-cs"/>
              </a:defRPr>
            </a:lvl1pPr>
          </a:lstStyle>
          <a:p>
            <a:r>
              <a:rPr lang="en-CA" sz="2200" b="0" dirty="0" smtClean="0">
                <a:solidFill>
                  <a:schemeClr val="tx1">
                    <a:lumMod val="75000"/>
                    <a:lumOff val="25000"/>
                  </a:schemeClr>
                </a:solidFill>
                <a:latin typeface="Calibri" panose="020F0502020204030204" pitchFamily="34" charset="0"/>
                <a:cs typeface="Calibri" panose="020F0502020204030204" pitchFamily="34" charset="0"/>
              </a:rPr>
              <a:t>Compliance Improvement</a:t>
            </a:r>
            <a:r>
              <a:rPr lang="en-CA" sz="2200" b="0" dirty="0" smtClean="0">
                <a:latin typeface="Calibri" panose="020F0502020204030204" pitchFamily="34" charset="0"/>
                <a:cs typeface="Calibri" panose="020F0502020204030204" pitchFamily="34" charset="0"/>
              </a:rPr>
              <a:t/>
            </a:r>
            <a:br>
              <a:rPr lang="en-CA" sz="2200" b="0" dirty="0" smtClean="0">
                <a:latin typeface="Calibri" panose="020F0502020204030204" pitchFamily="34" charset="0"/>
                <a:cs typeface="Calibri" panose="020F0502020204030204" pitchFamily="34" charset="0"/>
              </a:rPr>
            </a:br>
            <a:r>
              <a:rPr lang="en-CA" b="0" dirty="0" smtClean="0">
                <a:solidFill>
                  <a:schemeClr val="accent6">
                    <a:lumMod val="75000"/>
                  </a:schemeClr>
                </a:solidFill>
                <a:latin typeface="Calibri" panose="020F0502020204030204" pitchFamily="34" charset="0"/>
                <a:cs typeface="Calibri" panose="020F0502020204030204" pitchFamily="34" charset="0"/>
              </a:rPr>
              <a:t>Issue Dialogue and Resolution</a:t>
            </a:r>
            <a:r>
              <a:rPr lang="en-CA" dirty="0" smtClean="0">
                <a:cs typeface="Arial" panose="020B0604020202020204" pitchFamily="34" charset="0"/>
              </a:rPr>
              <a:t/>
            </a:r>
            <a:br>
              <a:rPr lang="en-CA" dirty="0" smtClean="0">
                <a:cs typeface="Arial" panose="020B0604020202020204" pitchFamily="34" charset="0"/>
              </a:rPr>
            </a:br>
            <a:endParaRPr lang="en-CA" dirty="0"/>
          </a:p>
        </p:txBody>
      </p:sp>
      <p:cxnSp>
        <p:nvCxnSpPr>
          <p:cNvPr id="8" name="Straight Connector 7"/>
          <p:cNvCxnSpPr/>
          <p:nvPr/>
        </p:nvCxnSpPr>
        <p:spPr>
          <a:xfrm>
            <a:off x="689609" y="1066800"/>
            <a:ext cx="7764780" cy="0"/>
          </a:xfrm>
          <a:prstGeom prst="line">
            <a:avLst/>
          </a:prstGeom>
          <a:noFill/>
          <a:ln w="19050" cap="flat" cmpd="sng" algn="ctr">
            <a:solidFill>
              <a:srgbClr val="F79646">
                <a:lumMod val="75000"/>
              </a:srgbClr>
            </a:solidFill>
            <a:prstDash val="solid"/>
          </a:ln>
          <a:effectLst/>
        </p:spPr>
      </p:cxnSp>
    </p:spTree>
    <p:extLst>
      <p:ext uri="{BB962C8B-B14F-4D97-AF65-F5344CB8AC3E}">
        <p14:creationId xmlns:p14="http://schemas.microsoft.com/office/powerpoint/2010/main" val="1898557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339" y="152400"/>
            <a:ext cx="7783286" cy="1143000"/>
          </a:xfrm>
        </p:spPr>
        <p:txBody>
          <a:bodyPr>
            <a:normAutofit/>
          </a:bodyPr>
          <a:lstStyle/>
          <a:p>
            <a:r>
              <a:rPr lang="en-CA" sz="2200" dirty="0">
                <a:solidFill>
                  <a:schemeClr val="tx1">
                    <a:lumMod val="75000"/>
                    <a:lumOff val="25000"/>
                  </a:schemeClr>
                </a:solidFill>
                <a:latin typeface="Calibri" panose="020F0502020204030204" pitchFamily="34" charset="0"/>
                <a:cs typeface="Calibri" panose="020F0502020204030204" pitchFamily="34" charset="0"/>
              </a:rPr>
              <a:t>   </a:t>
            </a:r>
            <a:r>
              <a:rPr lang="en-CA" sz="2200" dirty="0" smtClean="0">
                <a:solidFill>
                  <a:schemeClr val="tx1">
                    <a:lumMod val="75000"/>
                    <a:lumOff val="25000"/>
                  </a:schemeClr>
                </a:solidFill>
                <a:latin typeface="Calibri" panose="020F0502020204030204" pitchFamily="34" charset="0"/>
                <a:cs typeface="Calibri" panose="020F0502020204030204" pitchFamily="34" charset="0"/>
              </a:rPr>
              <a:t>Ministry’s Authority to Monitor Quality Assurance</a:t>
            </a:r>
            <a:r>
              <a:rPr lang="en-CA" sz="2200" b="1" dirty="0">
                <a:solidFill>
                  <a:schemeClr val="tx1">
                    <a:lumMod val="75000"/>
                    <a:lumOff val="25000"/>
                  </a:schemeClr>
                </a:solidFill>
                <a:latin typeface="Calibri" panose="020F0502020204030204" pitchFamily="34" charset="0"/>
                <a:cs typeface="Calibri" panose="020F0502020204030204" pitchFamily="34" charset="0"/>
              </a:rPr>
              <a:t/>
            </a:r>
            <a:br>
              <a:rPr lang="en-CA" sz="2200" b="1" dirty="0">
                <a:solidFill>
                  <a:schemeClr val="tx1">
                    <a:lumMod val="75000"/>
                    <a:lumOff val="25000"/>
                  </a:schemeClr>
                </a:solidFill>
                <a:latin typeface="Calibri" panose="020F0502020204030204" pitchFamily="34" charset="0"/>
                <a:cs typeface="Calibri" panose="020F0502020204030204" pitchFamily="34" charset="0"/>
              </a:rPr>
            </a:br>
            <a:r>
              <a:rPr lang="en-CA" sz="2200" dirty="0">
                <a:solidFill>
                  <a:schemeClr val="tx1">
                    <a:lumMod val="75000"/>
                    <a:lumOff val="25000"/>
                  </a:schemeClr>
                </a:solidFill>
                <a:latin typeface="Calibri" panose="020F0502020204030204" pitchFamily="34" charset="0"/>
                <a:cs typeface="Calibri" panose="020F0502020204030204" pitchFamily="34" charset="0"/>
              </a:rPr>
              <a:t>   </a:t>
            </a:r>
            <a:r>
              <a:rPr lang="en-CA" sz="2000" dirty="0" smtClean="0">
                <a:solidFill>
                  <a:schemeClr val="accent6">
                    <a:lumMod val="75000"/>
                  </a:schemeClr>
                </a:solidFill>
                <a:latin typeface="Calibri" panose="020F0502020204030204" pitchFamily="34" charset="0"/>
                <a:cs typeface="Calibri" panose="020F0502020204030204" pitchFamily="34" charset="0"/>
              </a:rPr>
              <a:t>O. Reg. 299/10 Quality Assurance Measures + Policy Directives</a:t>
            </a:r>
            <a:br>
              <a:rPr lang="en-CA" sz="2000" dirty="0" smtClean="0">
                <a:solidFill>
                  <a:schemeClr val="accent6">
                    <a:lumMod val="75000"/>
                  </a:schemeClr>
                </a:solidFill>
                <a:latin typeface="Calibri" panose="020F0502020204030204" pitchFamily="34" charset="0"/>
                <a:cs typeface="Calibri" panose="020F0502020204030204" pitchFamily="34" charset="0"/>
              </a:rPr>
            </a:br>
            <a:endParaRPr lang="en-CA" sz="1800" b="1" dirty="0"/>
          </a:p>
        </p:txBody>
      </p:sp>
      <p:sp>
        <p:nvSpPr>
          <p:cNvPr id="4" name="Slide Number Placeholder 3"/>
          <p:cNvSpPr>
            <a:spLocks noGrp="1"/>
          </p:cNvSpPr>
          <p:nvPr>
            <p:ph type="sldNum" sz="quarter" idx="12"/>
          </p:nvPr>
        </p:nvSpPr>
        <p:spPr/>
        <p:txBody>
          <a:bodyPr/>
          <a:lstStyle/>
          <a:p>
            <a:fld id="{53BC4A81-272D-4B6C-9094-3AE27DC0A8E0}" type="slidenum">
              <a:rPr lang="en-CA" smtClean="0">
                <a:solidFill>
                  <a:prstClr val="black">
                    <a:tint val="75000"/>
                  </a:prstClr>
                </a:solidFill>
              </a:rPr>
              <a:pPr/>
              <a:t>3</a:t>
            </a:fld>
            <a:endParaRPr lang="en-CA" dirty="0">
              <a:solidFill>
                <a:prstClr val="black">
                  <a:tint val="75000"/>
                </a:prstClr>
              </a:solidFill>
            </a:endParaRPr>
          </a:p>
        </p:txBody>
      </p:sp>
      <p:sp>
        <p:nvSpPr>
          <p:cNvPr id="3" name="Content Placeholder 2"/>
          <p:cNvSpPr>
            <a:spLocks noGrp="1"/>
          </p:cNvSpPr>
          <p:nvPr>
            <p:ph idx="13"/>
          </p:nvPr>
        </p:nvSpPr>
        <p:spPr>
          <a:xfrm>
            <a:off x="189881" y="1231306"/>
            <a:ext cx="5634270" cy="4221163"/>
          </a:xfrm>
        </p:spPr>
        <p:txBody>
          <a:bodyPr/>
          <a:lstStyle/>
          <a:p>
            <a:pPr marL="457188" lvl="1" indent="0">
              <a:buClr>
                <a:srgbClr val="F05A2A"/>
              </a:buClr>
              <a:buNone/>
            </a:pPr>
            <a:r>
              <a:rPr lang="en-US" sz="1600" b="1" dirty="0">
                <a:solidFill>
                  <a:schemeClr val="accent6">
                    <a:lumMod val="75000"/>
                  </a:schemeClr>
                </a:solidFill>
                <a:latin typeface="Calibri" panose="020F0502020204030204" pitchFamily="34" charset="0"/>
                <a:cs typeface="Calibri" panose="020F0502020204030204" pitchFamily="34" charset="0"/>
              </a:rPr>
              <a:t>The ministry’s authority to monitor quality assurance:</a:t>
            </a:r>
          </a:p>
          <a:p>
            <a:pPr lvl="1">
              <a:buClr>
                <a:srgbClr val="F05A2A"/>
              </a:buClr>
            </a:pPr>
            <a:endParaRPr lang="en-US" sz="800" b="1" dirty="0">
              <a:latin typeface="Calibri" panose="020F0502020204030204" pitchFamily="34" charset="0"/>
              <a:cs typeface="Calibri" panose="020F0502020204030204" pitchFamily="34" charset="0"/>
            </a:endParaRPr>
          </a:p>
          <a:p>
            <a:pPr marL="800100" lvl="1" indent="-342900">
              <a:buClr>
                <a:srgbClr val="F05A2A"/>
              </a:buClr>
              <a:buFont typeface="Arial" panose="020B0604020202020204" pitchFamily="34" charset="0"/>
              <a:buChar char="•"/>
            </a:pPr>
            <a:r>
              <a:rPr lang="en-CA" sz="1200" dirty="0">
                <a:latin typeface="Calibri" panose="020F0502020204030204" pitchFamily="34" charset="0"/>
                <a:cs typeface="Calibri" panose="020F0502020204030204" pitchFamily="34" charset="0"/>
              </a:rPr>
              <a:t>All agencies and DSOs funded under the </a:t>
            </a:r>
            <a:r>
              <a:rPr lang="en-CA" sz="1200" i="1" dirty="0">
                <a:latin typeface="Calibri" panose="020F0502020204030204" pitchFamily="34" charset="0"/>
                <a:cs typeface="Calibri" panose="020F0502020204030204" pitchFamily="34" charset="0"/>
              </a:rPr>
              <a:t>Services and Supports to Promote the Social Inclusion of Persons with Developmental Disabilities Act (SIPDDA)</a:t>
            </a:r>
            <a:r>
              <a:rPr lang="en-CA" sz="1200" dirty="0">
                <a:latin typeface="Calibri" panose="020F0502020204030204" pitchFamily="34" charset="0"/>
                <a:cs typeface="Calibri" panose="020F0502020204030204" pitchFamily="34" charset="0"/>
              </a:rPr>
              <a:t> are legally required to comply with </a:t>
            </a:r>
            <a:r>
              <a:rPr lang="en-CA" sz="1200" b="1" dirty="0">
                <a:solidFill>
                  <a:schemeClr val="accent6">
                    <a:lumMod val="75000"/>
                  </a:schemeClr>
                </a:solidFill>
                <a:latin typeface="Calibri" panose="020F0502020204030204" pitchFamily="34" charset="0"/>
                <a:cs typeface="Calibri" panose="020F0502020204030204" pitchFamily="34" charset="0"/>
              </a:rPr>
              <a:t>minimum quality standards </a:t>
            </a:r>
            <a:r>
              <a:rPr lang="en-CA" sz="1200" dirty="0">
                <a:latin typeface="Calibri" panose="020F0502020204030204" pitchFamily="34" charset="0"/>
                <a:cs typeface="Calibri" panose="020F0502020204030204" pitchFamily="34" charset="0"/>
              </a:rPr>
              <a:t>laid out in regulations and policy directives that accompany the Act. </a:t>
            </a:r>
          </a:p>
          <a:p>
            <a:pPr marL="800100" lvl="1" indent="-342900">
              <a:buClr>
                <a:srgbClr val="F05A2A"/>
              </a:buClr>
              <a:buFont typeface="Arial" panose="020B0604020202020204" pitchFamily="34" charset="0"/>
              <a:buChar char="•"/>
            </a:pPr>
            <a:r>
              <a:rPr lang="en-US" sz="1200" dirty="0">
                <a:latin typeface="Calibri" panose="020F0502020204030204" pitchFamily="34" charset="0"/>
                <a:cs typeface="Calibri" panose="020F0502020204030204" pitchFamily="34" charset="0"/>
              </a:rPr>
              <a:t>The quality standards aim to promote social inclusion, individual choice, independence and rights for adults with developmental disabilities, as well as to protect the health and safety of people who are in vulnerable situations. </a:t>
            </a:r>
            <a:endParaRPr lang="en-CA" sz="1200" dirty="0">
              <a:latin typeface="Calibri" panose="020F0502020204030204" pitchFamily="34" charset="0"/>
              <a:cs typeface="Calibri" panose="020F0502020204030204" pitchFamily="34" charset="0"/>
            </a:endParaRPr>
          </a:p>
          <a:p>
            <a:pPr marL="800100" lvl="1" indent="-342900">
              <a:buClr>
                <a:srgbClr val="F05A2A"/>
              </a:buClr>
              <a:buFont typeface="Arial" panose="020B0604020202020204" pitchFamily="34" charset="0"/>
              <a:buChar char="•"/>
            </a:pPr>
            <a:r>
              <a:rPr lang="en-CA" sz="1200" dirty="0">
                <a:latin typeface="Calibri" panose="020F0502020204030204" pitchFamily="34" charset="0"/>
                <a:cs typeface="Calibri" panose="020F0502020204030204" pitchFamily="34" charset="0"/>
              </a:rPr>
              <a:t>The ministry monitors agency adherence to the standards by conducting </a:t>
            </a:r>
            <a:r>
              <a:rPr lang="en-CA" sz="1200" b="1" dirty="0">
                <a:solidFill>
                  <a:schemeClr val="accent6">
                    <a:lumMod val="75000"/>
                  </a:schemeClr>
                </a:solidFill>
                <a:latin typeface="Calibri" panose="020F0502020204030204" pitchFamily="34" charset="0"/>
                <a:cs typeface="Calibri" panose="020F0502020204030204" pitchFamily="34" charset="0"/>
              </a:rPr>
              <a:t>regularly-scheduled and unscheduled compliance inspections</a:t>
            </a:r>
            <a:r>
              <a:rPr lang="en-CA" sz="1200" dirty="0">
                <a:latin typeface="Calibri" panose="020F0502020204030204" pitchFamily="34" charset="0"/>
                <a:cs typeface="Calibri" panose="020F0502020204030204" pitchFamily="34" charset="0"/>
              </a:rPr>
              <a:t>.</a:t>
            </a:r>
          </a:p>
          <a:p>
            <a:pPr marL="800100" lvl="1" indent="-342900">
              <a:buClr>
                <a:srgbClr val="F05A2A"/>
              </a:buClr>
              <a:buFont typeface="Arial" panose="020B0604020202020204" pitchFamily="34" charset="0"/>
              <a:buChar char="•"/>
            </a:pPr>
            <a:r>
              <a:rPr lang="en-CA" sz="1200" dirty="0">
                <a:latin typeface="Calibri" panose="020F0502020204030204" pitchFamily="34" charset="0"/>
                <a:cs typeface="Calibri" panose="020F0502020204030204" pitchFamily="34" charset="0"/>
              </a:rPr>
              <a:t>The ministry has the authority to </a:t>
            </a:r>
            <a:r>
              <a:rPr lang="en-CA" sz="1200" b="1" dirty="0">
                <a:solidFill>
                  <a:schemeClr val="accent6">
                    <a:lumMod val="75000"/>
                  </a:schemeClr>
                </a:solidFill>
                <a:latin typeface="Calibri" panose="020F0502020204030204" pitchFamily="34" charset="0"/>
                <a:cs typeface="Calibri" panose="020F0502020204030204" pitchFamily="34" charset="0"/>
              </a:rPr>
              <a:t>enforce</a:t>
            </a:r>
            <a:r>
              <a:rPr lang="en-CA" sz="1200" dirty="0">
                <a:latin typeface="Calibri" panose="020F0502020204030204" pitchFamily="34" charset="0"/>
                <a:cs typeface="Calibri" panose="020F0502020204030204" pitchFamily="34" charset="0"/>
              </a:rPr>
              <a:t> compliance with the legislated requirements using methods prescribed in the legislation</a:t>
            </a:r>
            <a:r>
              <a:rPr lang="en-CA" sz="1200" dirty="0" smtClean="0">
                <a:latin typeface="Calibri" panose="020F0502020204030204" pitchFamily="34" charset="0"/>
                <a:cs typeface="Calibri" panose="020F0502020204030204" pitchFamily="34" charset="0"/>
              </a:rPr>
              <a:t>.</a:t>
            </a:r>
          </a:p>
          <a:p>
            <a:pPr marL="800100" lvl="1" indent="-342900">
              <a:buClr>
                <a:srgbClr val="F05A2A"/>
              </a:buClr>
              <a:buFont typeface="Arial" panose="020B0604020202020204" pitchFamily="34" charset="0"/>
              <a:buChar char="•"/>
            </a:pPr>
            <a:r>
              <a:rPr lang="en-US" sz="1200" dirty="0" smtClean="0">
                <a:latin typeface="Calibri" panose="020F0502020204030204" pitchFamily="34" charset="0"/>
                <a:cs typeface="Calibri" panose="020F0502020204030204" pitchFamily="34" charset="0"/>
              </a:rPr>
              <a:t>The quality assurance standards and the ministry’s compliance regime do not apply to agencies/services funded under other legislation (e.g. the MCCSS Act).</a:t>
            </a:r>
            <a:endParaRPr lang="en-CA" sz="1200" b="1" dirty="0">
              <a:latin typeface="Calibri" panose="020F0502020204030204" pitchFamily="34" charset="0"/>
              <a:cs typeface="Calibri" panose="020F0502020204030204" pitchFamily="34" charset="0"/>
            </a:endParaRPr>
          </a:p>
        </p:txBody>
      </p:sp>
      <p:sp>
        <p:nvSpPr>
          <p:cNvPr id="35" name="Rectangle 34"/>
          <p:cNvSpPr/>
          <p:nvPr/>
        </p:nvSpPr>
        <p:spPr>
          <a:xfrm>
            <a:off x="5735018" y="1231306"/>
            <a:ext cx="2921478" cy="2954655"/>
          </a:xfrm>
          <a:prstGeom prst="rect">
            <a:avLst/>
          </a:prstGeom>
          <a:noFill/>
        </p:spPr>
        <p:txBody>
          <a:bodyPr wrap="square">
            <a:spAutoFit/>
          </a:bodyPr>
          <a:lstStyle/>
          <a:p>
            <a:pPr lvl="1">
              <a:buClr>
                <a:srgbClr val="F05A2A"/>
              </a:buClr>
            </a:pPr>
            <a:r>
              <a:rPr lang="en-US" sz="1600" b="1" dirty="0">
                <a:solidFill>
                  <a:srgbClr val="F79646">
                    <a:lumMod val="75000"/>
                  </a:srgbClr>
                </a:solidFill>
                <a:latin typeface="Calibri" panose="020F0502020204030204" pitchFamily="34" charset="0"/>
                <a:cs typeface="Calibri" panose="020F0502020204030204" pitchFamily="34" charset="0"/>
              </a:rPr>
              <a:t>Source Documents:</a:t>
            </a:r>
          </a:p>
          <a:p>
            <a:pPr lvl="1">
              <a:buClr>
                <a:srgbClr val="F05A2A"/>
              </a:buClr>
            </a:pPr>
            <a:endParaRPr lang="en-US" sz="1400" b="1" dirty="0">
              <a:solidFill>
                <a:srgbClr val="F79646">
                  <a:lumMod val="75000"/>
                </a:srgbClr>
              </a:solidFill>
              <a:latin typeface="Calibri" panose="020F0502020204030204" pitchFamily="34" charset="0"/>
              <a:cs typeface="Calibri" panose="020F0502020204030204" pitchFamily="34" charset="0"/>
            </a:endParaRPr>
          </a:p>
          <a:p>
            <a:pPr marL="800100" lvl="1" indent="-342900">
              <a:buClr>
                <a:srgbClr val="F79646">
                  <a:lumMod val="75000"/>
                </a:srgbClr>
              </a:buClr>
              <a:buFont typeface="Wingdings" panose="05000000000000000000" pitchFamily="2" charset="2"/>
              <a:buChar char="q"/>
            </a:pPr>
            <a:r>
              <a:rPr lang="en-CA" sz="1200" i="1" dirty="0">
                <a:solidFill>
                  <a:prstClr val="black">
                    <a:lumMod val="75000"/>
                    <a:lumOff val="25000"/>
                  </a:prstClr>
                </a:solidFill>
                <a:latin typeface="Calibri" panose="020F0502020204030204" pitchFamily="34" charset="0"/>
                <a:cs typeface="Calibri" panose="020F0502020204030204" pitchFamily="34" charset="0"/>
              </a:rPr>
              <a:t>Services and Supports to Promote the Social Inclusion of Persons with Developmental Disabilities Act (SIPDDA)</a:t>
            </a:r>
            <a:endParaRPr lang="en-CA" sz="1200" dirty="0">
              <a:solidFill>
                <a:prstClr val="black">
                  <a:lumMod val="75000"/>
                  <a:lumOff val="25000"/>
                </a:prstClr>
              </a:solidFill>
              <a:latin typeface="Calibri" panose="020F0502020204030204" pitchFamily="34" charset="0"/>
              <a:cs typeface="Calibri" panose="020F0502020204030204" pitchFamily="34" charset="0"/>
            </a:endParaRPr>
          </a:p>
          <a:p>
            <a:pPr marL="800100" lvl="1" indent="-342900">
              <a:buClr>
                <a:srgbClr val="F05A2A"/>
              </a:buClr>
              <a:buFont typeface="Wingdings" panose="05000000000000000000" pitchFamily="2" charset="2"/>
              <a:buChar char="q"/>
            </a:pPr>
            <a:r>
              <a:rPr lang="en-CA" sz="1200" dirty="0">
                <a:solidFill>
                  <a:prstClr val="black">
                    <a:lumMod val="75000"/>
                    <a:lumOff val="25000"/>
                  </a:prstClr>
                </a:solidFill>
                <a:latin typeface="Calibri" panose="020F0502020204030204" pitchFamily="34" charset="0"/>
                <a:cs typeface="Calibri" panose="020F0502020204030204" pitchFamily="34" charset="0"/>
              </a:rPr>
              <a:t>O. Reg. 299/10 Quality Assurance Measures</a:t>
            </a:r>
          </a:p>
          <a:p>
            <a:pPr marL="800100" lvl="1" indent="-342900">
              <a:buClr>
                <a:srgbClr val="F05A2A"/>
              </a:buClr>
              <a:buFont typeface="Wingdings" panose="05000000000000000000" pitchFamily="2" charset="2"/>
              <a:buChar char="q"/>
            </a:pPr>
            <a:r>
              <a:rPr lang="en-CA" sz="1200" dirty="0">
                <a:solidFill>
                  <a:prstClr val="black">
                    <a:lumMod val="75000"/>
                    <a:lumOff val="25000"/>
                  </a:prstClr>
                </a:solidFill>
                <a:latin typeface="Calibri" panose="020F0502020204030204" pitchFamily="34" charset="0"/>
                <a:cs typeface="Calibri" panose="020F0502020204030204" pitchFamily="34" charset="0"/>
              </a:rPr>
              <a:t>Policy Directives for Service Agencies</a:t>
            </a:r>
          </a:p>
          <a:p>
            <a:pPr marL="800100" lvl="1" indent="-342900">
              <a:buClr>
                <a:srgbClr val="F05A2A"/>
              </a:buClr>
              <a:buFont typeface="Wingdings" panose="05000000000000000000" pitchFamily="2" charset="2"/>
              <a:buChar char="q"/>
            </a:pPr>
            <a:r>
              <a:rPr lang="en-CA" sz="1200" dirty="0">
                <a:solidFill>
                  <a:prstClr val="black">
                    <a:lumMod val="75000"/>
                    <a:lumOff val="25000"/>
                  </a:prstClr>
                </a:solidFill>
                <a:latin typeface="Calibri" panose="020F0502020204030204" pitchFamily="34" charset="0"/>
                <a:cs typeface="Calibri" panose="020F0502020204030204" pitchFamily="34" charset="0"/>
              </a:rPr>
              <a:t>Policy Directives for Agencies Regarding the Host Family Program</a:t>
            </a:r>
          </a:p>
          <a:p>
            <a:pPr marL="800100" lvl="1" indent="-342900">
              <a:buClr>
                <a:srgbClr val="F05A2A"/>
              </a:buClr>
              <a:buFont typeface="Wingdings" panose="05000000000000000000" pitchFamily="2" charset="2"/>
              <a:buChar char="q"/>
            </a:pPr>
            <a:r>
              <a:rPr lang="en-CA" sz="1200" dirty="0">
                <a:solidFill>
                  <a:prstClr val="black">
                    <a:lumMod val="75000"/>
                    <a:lumOff val="25000"/>
                  </a:prstClr>
                </a:solidFill>
                <a:latin typeface="Calibri" panose="020F0502020204030204" pitchFamily="34" charset="0"/>
                <a:cs typeface="Calibri" panose="020F0502020204030204" pitchFamily="34" charset="0"/>
              </a:rPr>
              <a:t>Policy Directives for Application Entities</a:t>
            </a:r>
          </a:p>
        </p:txBody>
      </p:sp>
      <p:cxnSp>
        <p:nvCxnSpPr>
          <p:cNvPr id="36" name="Straight Connector 35"/>
          <p:cNvCxnSpPr/>
          <p:nvPr/>
        </p:nvCxnSpPr>
        <p:spPr>
          <a:xfrm>
            <a:off x="6129268" y="1420367"/>
            <a:ext cx="0" cy="243798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897393" y="4724110"/>
            <a:ext cx="7239000" cy="1511441"/>
            <a:chOff x="773950" y="1190156"/>
            <a:chExt cx="7239000" cy="1511441"/>
          </a:xfrm>
        </p:grpSpPr>
        <p:grpSp>
          <p:nvGrpSpPr>
            <p:cNvPr id="42" name="Group 41"/>
            <p:cNvGrpSpPr/>
            <p:nvPr/>
          </p:nvGrpSpPr>
          <p:grpSpPr>
            <a:xfrm>
              <a:off x="773950" y="1449199"/>
              <a:ext cx="7239000" cy="1252398"/>
              <a:chOff x="769932" y="1680914"/>
              <a:chExt cx="7535868" cy="1648507"/>
            </a:xfrm>
          </p:grpSpPr>
          <p:cxnSp>
            <p:nvCxnSpPr>
              <p:cNvPr id="44" name="Straight Connector 43"/>
              <p:cNvCxnSpPr/>
              <p:nvPr/>
            </p:nvCxnSpPr>
            <p:spPr>
              <a:xfrm>
                <a:off x="1061800" y="2348893"/>
                <a:ext cx="7239000" cy="0"/>
              </a:xfrm>
              <a:prstGeom prst="line">
                <a:avLst/>
              </a:prstGeom>
              <a:ln w="38100">
                <a:solidFill>
                  <a:schemeClr val="accent6">
                    <a:lumMod val="75000"/>
                  </a:schemeClr>
                </a:solidFill>
              </a:ln>
              <a:effectLst>
                <a:softEdge rad="12700"/>
              </a:effectLst>
            </p:spPr>
            <p:style>
              <a:lnRef idx="1">
                <a:schemeClr val="accent1"/>
              </a:lnRef>
              <a:fillRef idx="0">
                <a:schemeClr val="accent1"/>
              </a:fillRef>
              <a:effectRef idx="0">
                <a:schemeClr val="accent1"/>
              </a:effectRef>
              <a:fontRef idx="minor">
                <a:schemeClr val="tx1"/>
              </a:fontRef>
            </p:style>
          </p:cxnSp>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0250" y="1730840"/>
                <a:ext cx="422991" cy="422992"/>
              </a:xfrm>
              <a:prstGeom prst="rect">
                <a:avLst/>
              </a:prstGeom>
            </p:spPr>
          </p:pic>
          <p:sp>
            <p:nvSpPr>
              <p:cNvPr id="46" name="Rectangle 45"/>
              <p:cNvSpPr/>
              <p:nvPr/>
            </p:nvSpPr>
            <p:spPr>
              <a:xfrm>
                <a:off x="769932" y="2276333"/>
                <a:ext cx="1668471" cy="962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100" dirty="0">
                    <a:solidFill>
                      <a:srgbClr val="F79646">
                        <a:lumMod val="75000"/>
                      </a:srgbClr>
                    </a:solidFill>
                    <a:latin typeface="Calibri" panose="020F0502020204030204" pitchFamily="34" charset="0"/>
                    <a:cs typeface="Calibri" panose="020F0502020204030204" pitchFamily="34" charset="0"/>
                  </a:rPr>
                  <a:t>240</a:t>
                </a:r>
                <a:r>
                  <a:rPr lang="en-US" sz="900" dirty="0">
                    <a:solidFill>
                      <a:srgbClr val="F79646">
                        <a:lumMod val="75000"/>
                      </a:srgbClr>
                    </a:solidFill>
                    <a:latin typeface="Calibri" panose="020F0502020204030204" pitchFamily="34" charset="0"/>
                    <a:cs typeface="Calibri" panose="020F0502020204030204" pitchFamily="34" charset="0"/>
                  </a:rPr>
                  <a:t>+</a:t>
                </a:r>
                <a:r>
                  <a:rPr lang="en-US" sz="900" dirty="0">
                    <a:solidFill>
                      <a:prstClr val="white">
                        <a:lumMod val="50000"/>
                      </a:prstClr>
                    </a:solidFill>
                    <a:latin typeface="Calibri" panose="020F0502020204030204" pitchFamily="34" charset="0"/>
                    <a:cs typeface="Calibri" panose="020F0502020204030204" pitchFamily="34" charset="0"/>
                  </a:rPr>
                  <a:t> </a:t>
                </a:r>
              </a:p>
              <a:p>
                <a:pPr algn="ctr"/>
                <a:r>
                  <a:rPr lang="en-US" sz="1000" dirty="0">
                    <a:solidFill>
                      <a:prstClr val="black">
                        <a:lumMod val="75000"/>
                        <a:lumOff val="25000"/>
                      </a:prstClr>
                    </a:solidFill>
                    <a:latin typeface="Calibri" panose="020F0502020204030204" pitchFamily="34" charset="0"/>
                    <a:cs typeface="Calibri" panose="020F0502020204030204" pitchFamily="34" charset="0"/>
                  </a:rPr>
                  <a:t>Transfer Payment </a:t>
                </a:r>
                <a:r>
                  <a:rPr lang="en-US" sz="1050" dirty="0">
                    <a:solidFill>
                      <a:prstClr val="black">
                        <a:lumMod val="75000"/>
                        <a:lumOff val="25000"/>
                      </a:prstClr>
                    </a:solidFill>
                    <a:latin typeface="Calibri" panose="020F0502020204030204" pitchFamily="34" charset="0"/>
                    <a:cs typeface="Calibri" panose="020F0502020204030204" pitchFamily="34" charset="0"/>
                  </a:rPr>
                  <a:t>Agencies</a:t>
                </a:r>
                <a:r>
                  <a:rPr lang="en-US" sz="1000" dirty="0">
                    <a:solidFill>
                      <a:prstClr val="black">
                        <a:lumMod val="75000"/>
                        <a:lumOff val="25000"/>
                      </a:prstClr>
                    </a:solidFill>
                    <a:latin typeface="Calibri" panose="020F0502020204030204" pitchFamily="34" charset="0"/>
                    <a:cs typeface="Calibri" panose="020F0502020204030204" pitchFamily="34" charset="0"/>
                  </a:rPr>
                  <a:t> (funded under SIPDDA)</a:t>
                </a:r>
              </a:p>
            </p:txBody>
          </p:sp>
          <p:sp>
            <p:nvSpPr>
              <p:cNvPr id="47" name="Rectangle 46"/>
              <p:cNvSpPr/>
              <p:nvPr/>
            </p:nvSpPr>
            <p:spPr>
              <a:xfrm>
                <a:off x="2819309" y="2335171"/>
                <a:ext cx="1388633" cy="546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CA" sz="900" dirty="0">
                    <a:solidFill>
                      <a:srgbClr val="F79646">
                        <a:lumMod val="75000"/>
                      </a:srgbClr>
                    </a:solidFill>
                    <a:latin typeface="Calibri" panose="020F0502020204030204" pitchFamily="34" charset="0"/>
                    <a:cs typeface="Calibri" panose="020F0502020204030204" pitchFamily="34" charset="0"/>
                  </a:rPr>
                  <a:t>~ </a:t>
                </a:r>
                <a:r>
                  <a:rPr lang="en-US" sz="1100" dirty="0">
                    <a:solidFill>
                      <a:srgbClr val="F79646">
                        <a:lumMod val="75000"/>
                      </a:srgbClr>
                    </a:solidFill>
                    <a:latin typeface="Calibri" panose="020F0502020204030204" pitchFamily="34" charset="0"/>
                    <a:cs typeface="Calibri" panose="020F0502020204030204" pitchFamily="34" charset="0"/>
                  </a:rPr>
                  <a:t>2500+</a:t>
                </a:r>
                <a:endParaRPr lang="en-US" sz="1100" dirty="0">
                  <a:solidFill>
                    <a:prstClr val="white">
                      <a:lumMod val="50000"/>
                    </a:prstClr>
                  </a:solidFill>
                  <a:latin typeface="Calibri" panose="020F0502020204030204" pitchFamily="34" charset="0"/>
                  <a:cs typeface="Calibri" panose="020F0502020204030204" pitchFamily="34" charset="0"/>
                </a:endParaRPr>
              </a:p>
              <a:p>
                <a:pPr algn="ctr"/>
                <a:r>
                  <a:rPr lang="en-US" sz="1000" dirty="0">
                    <a:solidFill>
                      <a:prstClr val="black">
                        <a:lumMod val="75000"/>
                        <a:lumOff val="25000"/>
                      </a:prstClr>
                    </a:solidFill>
                    <a:latin typeface="Calibri" panose="020F0502020204030204" pitchFamily="34" charset="0"/>
                    <a:cs typeface="Calibri" panose="020F0502020204030204" pitchFamily="34" charset="0"/>
                  </a:rPr>
                  <a:t>Residential Sites</a:t>
                </a:r>
              </a:p>
            </p:txBody>
          </p:sp>
          <p:sp>
            <p:nvSpPr>
              <p:cNvPr id="48" name="Rectangle 47"/>
              <p:cNvSpPr/>
              <p:nvPr/>
            </p:nvSpPr>
            <p:spPr>
              <a:xfrm>
                <a:off x="6917167" y="2478097"/>
                <a:ext cx="1388633" cy="749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100" dirty="0">
                    <a:solidFill>
                      <a:srgbClr val="F79646">
                        <a:lumMod val="75000"/>
                      </a:srgbClr>
                    </a:solidFill>
                    <a:latin typeface="Calibri" panose="020F0502020204030204" pitchFamily="34" charset="0"/>
                    <a:cs typeface="Calibri" panose="020F0502020204030204" pitchFamily="34" charset="0"/>
                  </a:rPr>
                  <a:t>9 </a:t>
                </a:r>
                <a:endParaRPr lang="en-US" sz="900" dirty="0">
                  <a:solidFill>
                    <a:srgbClr val="F79646">
                      <a:lumMod val="75000"/>
                    </a:srgbClr>
                  </a:solidFill>
                  <a:latin typeface="Calibri" panose="020F0502020204030204" pitchFamily="34" charset="0"/>
                  <a:cs typeface="Calibri" panose="020F0502020204030204" pitchFamily="34" charset="0"/>
                </a:endParaRPr>
              </a:p>
              <a:p>
                <a:pPr algn="ctr"/>
                <a:r>
                  <a:rPr lang="en-US" sz="1000" dirty="0">
                    <a:solidFill>
                      <a:prstClr val="black">
                        <a:lumMod val="75000"/>
                        <a:lumOff val="25000"/>
                      </a:prstClr>
                    </a:solidFill>
                    <a:latin typeface="Calibri" panose="020F0502020204030204" pitchFamily="34" charset="0"/>
                    <a:cs typeface="Calibri" panose="020F0502020204030204" pitchFamily="34" charset="0"/>
                  </a:rPr>
                  <a:t>Development Services Ontario offices (DSOs)</a:t>
                </a:r>
              </a:p>
            </p:txBody>
          </p:sp>
          <p:pic>
            <p:nvPicPr>
              <p:cNvPr id="49" name="Picture 4" descr="C:\Users\khansa7\Pictures\214265-basic-flat-icons\007-building-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5697" y="1691402"/>
                <a:ext cx="453102" cy="45310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5" descr="C:\Users\khansa7\Pictures\214265-basic-flat-icons\009-building-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7017" y="1680914"/>
                <a:ext cx="500824" cy="500824"/>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50"/>
              <p:cNvSpPr/>
              <p:nvPr/>
            </p:nvSpPr>
            <p:spPr>
              <a:xfrm>
                <a:off x="4783568" y="2377388"/>
                <a:ext cx="1388633" cy="952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CA" sz="1100" dirty="0">
                    <a:solidFill>
                      <a:srgbClr val="F79646">
                        <a:lumMod val="75000"/>
                      </a:srgbClr>
                    </a:solidFill>
                    <a:latin typeface="Calibri" panose="020F0502020204030204" pitchFamily="34" charset="0"/>
                    <a:cs typeface="Calibri" panose="020F0502020204030204" pitchFamily="34" charset="0"/>
                  </a:rPr>
                  <a:t>10</a:t>
                </a:r>
                <a:endParaRPr lang="en-US" sz="1600" dirty="0">
                  <a:solidFill>
                    <a:prstClr val="white">
                      <a:lumMod val="50000"/>
                    </a:prstClr>
                  </a:solidFill>
                  <a:latin typeface="Calibri" panose="020F0502020204030204" pitchFamily="34" charset="0"/>
                  <a:cs typeface="Calibri" panose="020F0502020204030204" pitchFamily="34" charset="0"/>
                </a:endParaRPr>
              </a:p>
              <a:p>
                <a:pPr algn="ctr"/>
                <a:r>
                  <a:rPr lang="en-US" sz="1000" dirty="0">
                    <a:solidFill>
                      <a:prstClr val="black">
                        <a:lumMod val="75000"/>
                        <a:lumOff val="25000"/>
                      </a:prstClr>
                    </a:solidFill>
                    <a:latin typeface="Calibri" panose="020F0502020204030204" pitchFamily="34" charset="0"/>
                    <a:cs typeface="Calibri" panose="020F0502020204030204" pitchFamily="34" charset="0"/>
                  </a:rPr>
                  <a:t>Residential and community-based service types</a:t>
                </a:r>
              </a:p>
            </p:txBody>
          </p:sp>
        </p:grpSp>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1151" y="1190156"/>
              <a:ext cx="687347" cy="687347"/>
            </a:xfrm>
            <a:prstGeom prst="rect">
              <a:avLst/>
            </a:prstGeom>
          </p:spPr>
        </p:pic>
      </p:grpSp>
      <p:sp>
        <p:nvSpPr>
          <p:cNvPr id="5" name="TextBox 4"/>
          <p:cNvSpPr txBox="1"/>
          <p:nvPr/>
        </p:nvSpPr>
        <p:spPr>
          <a:xfrm>
            <a:off x="674683" y="4644599"/>
            <a:ext cx="959493" cy="338554"/>
          </a:xfrm>
          <a:prstGeom prst="rect">
            <a:avLst/>
          </a:prstGeom>
          <a:noFill/>
        </p:spPr>
        <p:txBody>
          <a:bodyPr wrap="none" rtlCol="0">
            <a:spAutoFit/>
          </a:bodyPr>
          <a:lstStyle/>
          <a:p>
            <a:r>
              <a:rPr lang="en-US" sz="1600" b="1" dirty="0" smtClean="0">
                <a:solidFill>
                  <a:schemeClr val="accent6">
                    <a:lumMod val="75000"/>
                  </a:schemeClr>
                </a:solidFill>
                <a:latin typeface="Calibri" panose="020F0502020204030204" pitchFamily="34" charset="0"/>
                <a:cs typeface="Calibri" panose="020F0502020204030204" pitchFamily="34" charset="0"/>
              </a:rPr>
              <a:t>In Scope:</a:t>
            </a:r>
            <a:endParaRPr lang="en-CA" sz="1600" b="1" dirty="0">
              <a:solidFill>
                <a:schemeClr val="accent6">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4264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3BC4A81-272D-4B6C-9094-3AE27DC0A8E0}" type="slidenum">
              <a:rPr lang="en-CA" smtClean="0"/>
              <a:t>4</a:t>
            </a:fld>
            <a:endParaRPr lang="en-CA" dirty="0"/>
          </a:p>
        </p:txBody>
      </p:sp>
      <p:sp>
        <p:nvSpPr>
          <p:cNvPr id="6" name="TextBox 5"/>
          <p:cNvSpPr txBox="1"/>
          <p:nvPr/>
        </p:nvSpPr>
        <p:spPr>
          <a:xfrm>
            <a:off x="253204" y="937591"/>
            <a:ext cx="8696328" cy="7740581"/>
          </a:xfrm>
          <a:prstGeom prst="rect">
            <a:avLst/>
          </a:prstGeom>
          <a:noFill/>
        </p:spPr>
        <p:txBody>
          <a:bodyPr wrap="square" rtlCol="0">
            <a:spAutoFit/>
          </a:bodyPr>
          <a:lstStyle/>
          <a:p>
            <a:pPr>
              <a:defRPr/>
            </a:pPr>
            <a:endParaRPr lang="en-US" sz="500" dirty="0">
              <a:solidFill>
                <a:schemeClr val="accent6">
                  <a:lumMod val="75000"/>
                </a:schemeClr>
              </a:solidFill>
              <a:latin typeface="Calibri" panose="020F0502020204030204" pitchFamily="34" charset="0"/>
              <a:cs typeface="Calibri" panose="020F0502020204030204" pitchFamily="34" charset="0"/>
            </a:endParaRPr>
          </a:p>
          <a:p>
            <a:pPr>
              <a:defRPr/>
            </a:pPr>
            <a:endParaRPr lang="en-US"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endParaRPr lang="en-US" sz="10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0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000" dirty="0">
              <a:latin typeface="Calibri" panose="020F0502020204030204" pitchFamily="34" charset="0"/>
              <a:cs typeface="Calibri" panose="020F0502020204030204" pitchFamily="34" charset="0"/>
            </a:endParaRPr>
          </a:p>
          <a:p>
            <a:pPr marL="285750" lvl="1" indent="-285750">
              <a:buFont typeface="Arial" panose="020B0604020202020204" pitchFamily="34" charset="0"/>
              <a:buChar char="•"/>
            </a:pPr>
            <a:endParaRPr lang="en-CA" sz="1000" dirty="0" smtClean="0">
              <a:latin typeface="Calibri" panose="020F0502020204030204" pitchFamily="34" charset="0"/>
              <a:cs typeface="Calibri" panose="020F0502020204030204" pitchFamily="34" charset="0"/>
            </a:endParaRPr>
          </a:p>
          <a:p>
            <a:endParaRPr lang="en-CA" sz="1600" dirty="0" smtClean="0">
              <a:latin typeface="Calibri" panose="020F0502020204030204" pitchFamily="34" charset="0"/>
              <a:cs typeface="Calibri" panose="020F0502020204030204" pitchFamily="34" charset="0"/>
            </a:endParaRPr>
          </a:p>
          <a:p>
            <a:endParaRPr lang="en-CA" sz="1600" dirty="0">
              <a:latin typeface="Calibri" panose="020F0502020204030204" pitchFamily="34" charset="0"/>
              <a:cs typeface="Calibri" panose="020F0502020204030204" pitchFamily="34" charset="0"/>
            </a:endParaRPr>
          </a:p>
          <a:p>
            <a:endParaRPr lang="en-CA" sz="1600" dirty="0" smtClean="0">
              <a:latin typeface="Calibri" panose="020F0502020204030204" pitchFamily="34" charset="0"/>
              <a:cs typeface="Calibri" panose="020F0502020204030204" pitchFamily="34" charset="0"/>
            </a:endParaRPr>
          </a:p>
          <a:p>
            <a:endParaRPr lang="en-CA" sz="1600" dirty="0">
              <a:latin typeface="Calibri" panose="020F0502020204030204" pitchFamily="34" charset="0"/>
              <a:cs typeface="Calibri" panose="020F0502020204030204" pitchFamily="34" charset="0"/>
            </a:endParaRPr>
          </a:p>
          <a:p>
            <a:endParaRPr lang="en-CA" sz="1600" dirty="0" smtClean="0">
              <a:latin typeface="Calibri" panose="020F0502020204030204" pitchFamily="34" charset="0"/>
              <a:cs typeface="Calibri" panose="020F0502020204030204" pitchFamily="34" charset="0"/>
            </a:endParaRPr>
          </a:p>
          <a:p>
            <a:endParaRPr lang="en-CA" sz="1600" dirty="0">
              <a:latin typeface="Calibri" panose="020F0502020204030204" pitchFamily="34" charset="0"/>
              <a:cs typeface="Calibri" panose="020F0502020204030204" pitchFamily="34" charset="0"/>
            </a:endParaRPr>
          </a:p>
          <a:p>
            <a:endParaRPr lang="en-CA" sz="1600" dirty="0" smtClean="0">
              <a:latin typeface="Calibri" panose="020F0502020204030204" pitchFamily="34" charset="0"/>
              <a:cs typeface="Calibri" panose="020F0502020204030204" pitchFamily="34" charset="0"/>
            </a:endParaRPr>
          </a:p>
          <a:p>
            <a:endParaRPr lang="en-CA" sz="1600" dirty="0">
              <a:latin typeface="Calibri" panose="020F0502020204030204" pitchFamily="34" charset="0"/>
              <a:cs typeface="Calibri" panose="020F0502020204030204" pitchFamily="34" charset="0"/>
            </a:endParaRPr>
          </a:p>
          <a:p>
            <a:endParaRPr lang="en-CA" sz="1600" dirty="0" smtClean="0">
              <a:latin typeface="Calibri" panose="020F0502020204030204" pitchFamily="34" charset="0"/>
              <a:cs typeface="Calibri" panose="020F0502020204030204" pitchFamily="34" charset="0"/>
            </a:endParaRPr>
          </a:p>
          <a:p>
            <a:endParaRPr lang="en-CA" sz="1600" dirty="0">
              <a:latin typeface="Calibri" panose="020F0502020204030204" pitchFamily="34" charset="0"/>
              <a:cs typeface="Calibri" panose="020F0502020204030204" pitchFamily="34" charset="0"/>
            </a:endParaRPr>
          </a:p>
          <a:p>
            <a:endParaRPr lang="en-CA" sz="1600" dirty="0" smtClean="0">
              <a:latin typeface="Calibri" panose="020F0502020204030204" pitchFamily="34" charset="0"/>
              <a:cs typeface="Calibri" panose="020F0502020204030204" pitchFamily="34" charset="0"/>
            </a:endParaRPr>
          </a:p>
          <a:p>
            <a:endParaRPr lang="en-CA" sz="1600" dirty="0">
              <a:latin typeface="Calibri" panose="020F0502020204030204" pitchFamily="34" charset="0"/>
              <a:cs typeface="Calibri" panose="020F0502020204030204" pitchFamily="34" charset="0"/>
            </a:endParaRPr>
          </a:p>
          <a:p>
            <a:endParaRPr lang="en-CA" sz="1600" dirty="0" smtClean="0">
              <a:latin typeface="Calibri" panose="020F0502020204030204" pitchFamily="34" charset="0"/>
              <a:cs typeface="Calibri" panose="020F0502020204030204" pitchFamily="34" charset="0"/>
            </a:endParaRPr>
          </a:p>
          <a:p>
            <a:endParaRPr lang="en-CA" sz="1600" dirty="0">
              <a:latin typeface="Calibri" panose="020F0502020204030204" pitchFamily="34" charset="0"/>
              <a:cs typeface="Calibri" panose="020F0502020204030204" pitchFamily="34" charset="0"/>
            </a:endParaRPr>
          </a:p>
          <a:p>
            <a:endParaRPr lang="en-CA" sz="1600" dirty="0" smtClean="0">
              <a:latin typeface="Calibri" panose="020F0502020204030204" pitchFamily="34" charset="0"/>
              <a:cs typeface="Calibri" panose="020F0502020204030204" pitchFamily="34" charset="0"/>
            </a:endParaRPr>
          </a:p>
          <a:p>
            <a:endParaRPr lang="en-CA" sz="1600" dirty="0">
              <a:latin typeface="Calibri" panose="020F0502020204030204" pitchFamily="34" charset="0"/>
              <a:cs typeface="Calibri" panose="020F0502020204030204" pitchFamily="34" charset="0"/>
            </a:endParaRPr>
          </a:p>
          <a:p>
            <a:endParaRPr lang="en-CA" sz="1600" dirty="0" smtClean="0">
              <a:latin typeface="Calibri" panose="020F0502020204030204" pitchFamily="34" charset="0"/>
              <a:cs typeface="Calibri" panose="020F0502020204030204" pitchFamily="34" charset="0"/>
            </a:endParaRPr>
          </a:p>
          <a:p>
            <a:endParaRPr lang="en-CA"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CA"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CA" sz="1600" i="1" dirty="0" smtClean="0"/>
          </a:p>
          <a:p>
            <a:endParaRPr lang="en-US" sz="1600" dirty="0">
              <a:latin typeface="Calibri" panose="020F0502020204030204" pitchFamily="34" charset="0"/>
              <a:cs typeface="Calibri" panose="020F0502020204030204" pitchFamily="34" charset="0"/>
            </a:endParaRPr>
          </a:p>
          <a:p>
            <a:endParaRPr lang="en-CA" sz="1600" dirty="0">
              <a:latin typeface="Calibri" panose="020F0502020204030204" pitchFamily="34" charset="0"/>
              <a:cs typeface="Calibri" panose="020F0502020204030204" pitchFamily="34" charset="0"/>
            </a:endParaRPr>
          </a:p>
          <a:p>
            <a:endParaRPr lang="en-CA" sz="1600" dirty="0" smtClean="0">
              <a:latin typeface="Calibri" panose="020F0502020204030204" pitchFamily="34" charset="0"/>
              <a:cs typeface="Calibri" panose="020F0502020204030204" pitchFamily="34" charset="0"/>
            </a:endParaRPr>
          </a:p>
          <a:p>
            <a:endParaRPr lang="en-CA" sz="1600" dirty="0">
              <a:latin typeface="Calibri" panose="020F0502020204030204" pitchFamily="34" charset="0"/>
              <a:cs typeface="Calibri" panose="020F0502020204030204" pitchFamily="34" charset="0"/>
            </a:endParaRPr>
          </a:p>
          <a:p>
            <a:endParaRPr lang="en-CA" sz="1600" dirty="0">
              <a:latin typeface="Calibri" panose="020F0502020204030204" pitchFamily="34" charset="0"/>
              <a:cs typeface="Calibri" panose="020F0502020204030204" pitchFamily="34" charset="0"/>
            </a:endParaRPr>
          </a:p>
          <a:p>
            <a:endParaRPr lang="en-CA" dirty="0"/>
          </a:p>
        </p:txBody>
      </p:sp>
      <p:sp>
        <p:nvSpPr>
          <p:cNvPr id="5" name="Title 11"/>
          <p:cNvSpPr>
            <a:spLocks noGrp="1"/>
          </p:cNvSpPr>
          <p:nvPr>
            <p:ph type="title"/>
          </p:nvPr>
        </p:nvSpPr>
        <p:spPr>
          <a:xfrm>
            <a:off x="914400" y="152400"/>
            <a:ext cx="6858001" cy="533401"/>
          </a:xfrm>
        </p:spPr>
        <p:txBody>
          <a:bodyPr>
            <a:noAutofit/>
          </a:bodyPr>
          <a:lstStyle/>
          <a:p>
            <a:r>
              <a:rPr lang="en-CA" sz="2200" b="0" dirty="0" smtClean="0">
                <a:latin typeface="Calibri" panose="020F0502020204030204" pitchFamily="34" charset="0"/>
                <a:cs typeface="Calibri" panose="020F0502020204030204" pitchFamily="34" charset="0"/>
              </a:rPr>
              <a:t>Overview of Compliance Inspections</a:t>
            </a:r>
            <a:endParaRPr lang="en-CA" sz="2200" b="0" dirty="0">
              <a:cs typeface="Arial" panose="020B0604020202020204" pitchFamily="34" charset="0"/>
            </a:endParaRPr>
          </a:p>
        </p:txBody>
      </p:sp>
      <p:sp>
        <p:nvSpPr>
          <p:cNvPr id="7" name="Rectangle 6"/>
          <p:cNvSpPr/>
          <p:nvPr/>
        </p:nvSpPr>
        <p:spPr>
          <a:xfrm>
            <a:off x="253204" y="914400"/>
            <a:ext cx="8509796" cy="609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tx1">
                    <a:lumMod val="75000"/>
                    <a:lumOff val="25000"/>
                  </a:schemeClr>
                </a:solidFill>
                <a:latin typeface="Calibri" panose="020F0502020204030204" pitchFamily="34" charset="0"/>
                <a:cs typeface="Calibri" panose="020F0502020204030204" pitchFamily="34" charset="0"/>
              </a:rPr>
              <a:t>THE ACT - The </a:t>
            </a:r>
            <a:r>
              <a:rPr lang="en-CA" sz="2000" b="1" dirty="0">
                <a:solidFill>
                  <a:schemeClr val="tx1">
                    <a:lumMod val="75000"/>
                    <a:lumOff val="25000"/>
                  </a:schemeClr>
                </a:solidFill>
                <a:latin typeface="Calibri" panose="020F0502020204030204" pitchFamily="34" charset="0"/>
                <a:cs typeface="Calibri" panose="020F0502020204030204" pitchFamily="34" charset="0"/>
              </a:rPr>
              <a:t>Services and Supports to Promote the Social Inclusion of Persons with Developmental Disabilities Act, 2008 (SIPDDA</a:t>
            </a:r>
            <a:r>
              <a:rPr lang="en-CA" sz="2000" b="1" dirty="0" smtClean="0">
                <a:solidFill>
                  <a:schemeClr val="tx1">
                    <a:lumMod val="75000"/>
                    <a:lumOff val="25000"/>
                  </a:schemeClr>
                </a:solidFill>
                <a:latin typeface="Calibri" panose="020F0502020204030204" pitchFamily="34" charset="0"/>
                <a:cs typeface="Calibri" panose="020F0502020204030204" pitchFamily="34" charset="0"/>
              </a:rPr>
              <a:t>)</a:t>
            </a:r>
            <a:endParaRPr lang="en-CA" sz="20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20" name="Rectangle 19"/>
          <p:cNvSpPr/>
          <p:nvPr/>
        </p:nvSpPr>
        <p:spPr>
          <a:xfrm>
            <a:off x="253204" y="2438400"/>
            <a:ext cx="8509796" cy="609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tx1">
                    <a:lumMod val="75000"/>
                    <a:lumOff val="25000"/>
                  </a:schemeClr>
                </a:solidFill>
                <a:latin typeface="Calibri" panose="020F0502020204030204" pitchFamily="34" charset="0"/>
                <a:cs typeface="Calibri" panose="020F0502020204030204" pitchFamily="34" charset="0"/>
              </a:rPr>
              <a:t>INSPECTIONS</a:t>
            </a:r>
            <a:endParaRPr lang="en-CA" sz="28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21" name="Rectangle 20"/>
          <p:cNvSpPr/>
          <p:nvPr/>
        </p:nvSpPr>
        <p:spPr>
          <a:xfrm>
            <a:off x="253204" y="1524000"/>
            <a:ext cx="8509796" cy="8382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20000"/>
              </a:spcBef>
              <a:buClr>
                <a:srgbClr val="E46C0A"/>
              </a:buClr>
            </a:pPr>
            <a:r>
              <a:rPr lang="en-CA" altLang="en-US" sz="1600" dirty="0">
                <a:solidFill>
                  <a:schemeClr val="accent6">
                    <a:lumMod val="75000"/>
                  </a:schemeClr>
                </a:solidFill>
                <a:latin typeface="Calibri" panose="020F0502020204030204" pitchFamily="34" charset="0"/>
                <a:cs typeface="Calibri" panose="020F0502020204030204" pitchFamily="34" charset="0"/>
              </a:rPr>
              <a:t>Provides the legislative framework for </a:t>
            </a:r>
            <a:r>
              <a:rPr lang="en-CA" altLang="en-US" sz="1600" dirty="0" smtClean="0">
                <a:solidFill>
                  <a:schemeClr val="accent6">
                    <a:lumMod val="75000"/>
                  </a:schemeClr>
                </a:solidFill>
                <a:latin typeface="Calibri" panose="020F0502020204030204" pitchFamily="34" charset="0"/>
                <a:cs typeface="Calibri" panose="020F0502020204030204" pitchFamily="34" charset="0"/>
              </a:rPr>
              <a:t>MCCSS </a:t>
            </a:r>
            <a:r>
              <a:rPr lang="en-CA" altLang="en-US" sz="1600" dirty="0">
                <a:solidFill>
                  <a:schemeClr val="accent6">
                    <a:lumMod val="75000"/>
                  </a:schemeClr>
                </a:solidFill>
                <a:latin typeface="Calibri" panose="020F0502020204030204" pitchFamily="34" charset="0"/>
                <a:cs typeface="Calibri" panose="020F0502020204030204" pitchFamily="34" charset="0"/>
              </a:rPr>
              <a:t>funded adult developmental services in Ontario, and includes the regulation on quality assurance measures and the power to issue policy directives.</a:t>
            </a:r>
            <a:endParaRPr lang="en-CA" altLang="en-US" sz="1600" b="1" u="sng" dirty="0">
              <a:solidFill>
                <a:schemeClr val="accent6">
                  <a:lumMod val="75000"/>
                </a:schemeClr>
              </a:solidFill>
              <a:latin typeface="Calibri" panose="020F0502020204030204" pitchFamily="34" charset="0"/>
              <a:cs typeface="Calibri" panose="020F0502020204030204" pitchFamily="34" charset="0"/>
            </a:endParaRPr>
          </a:p>
        </p:txBody>
      </p:sp>
      <p:sp>
        <p:nvSpPr>
          <p:cNvPr id="22" name="Rectangle 21"/>
          <p:cNvSpPr/>
          <p:nvPr/>
        </p:nvSpPr>
        <p:spPr>
          <a:xfrm>
            <a:off x="253204" y="3048000"/>
            <a:ext cx="4254898" cy="28956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b="1" dirty="0" smtClean="0">
              <a:solidFill>
                <a:schemeClr val="accent6">
                  <a:lumMod val="50000"/>
                </a:schemeClr>
              </a:solidFill>
              <a:latin typeface="Calibri" panose="020F0502020204030204" pitchFamily="34" charset="0"/>
              <a:cs typeface="Calibri" panose="020F0502020204030204" pitchFamily="34" charset="0"/>
            </a:endParaRPr>
          </a:p>
          <a:p>
            <a:pPr>
              <a:defRPr/>
            </a:pPr>
            <a:r>
              <a:rPr lang="en-US" sz="1600" b="1" dirty="0" smtClean="0">
                <a:solidFill>
                  <a:schemeClr val="accent6">
                    <a:lumMod val="75000"/>
                  </a:schemeClr>
                </a:solidFill>
                <a:latin typeface="Calibri" panose="020F0502020204030204" pitchFamily="34" charset="0"/>
                <a:cs typeface="Calibri" panose="020F0502020204030204" pitchFamily="34" charset="0"/>
              </a:rPr>
              <a:t>Purpose</a:t>
            </a:r>
            <a:endParaRPr lang="en-CA" sz="1600" b="1" dirty="0" smtClean="0">
              <a:solidFill>
                <a:schemeClr val="accent6">
                  <a:lumMod val="7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r>
              <a:rPr lang="en-CA" sz="1600" dirty="0" smtClean="0">
                <a:solidFill>
                  <a:schemeClr val="tx1">
                    <a:lumMod val="75000"/>
                    <a:lumOff val="25000"/>
                  </a:schemeClr>
                </a:solidFill>
                <a:latin typeface="Calibri" panose="020F0502020204030204" pitchFamily="34" charset="0"/>
                <a:cs typeface="Calibri" panose="020F0502020204030204" pitchFamily="34" charset="0"/>
              </a:rPr>
              <a:t>Assess </a:t>
            </a:r>
            <a:r>
              <a:rPr lang="en-CA" sz="1600" dirty="0">
                <a:solidFill>
                  <a:schemeClr val="tx1">
                    <a:lumMod val="75000"/>
                    <a:lumOff val="25000"/>
                  </a:schemeClr>
                </a:solidFill>
                <a:latin typeface="Calibri" panose="020F0502020204030204" pitchFamily="34" charset="0"/>
                <a:cs typeface="Calibri" panose="020F0502020204030204" pitchFamily="34" charset="0"/>
              </a:rPr>
              <a:t>agency compliance with legislation and policy directives</a:t>
            </a:r>
          </a:p>
          <a:p>
            <a:pPr marL="285750" indent="-285750">
              <a:buFont typeface="Arial" panose="020B0604020202020204" pitchFamily="34" charset="0"/>
              <a:buChar char="•"/>
              <a:defRPr/>
            </a:pPr>
            <a:r>
              <a:rPr lang="en-CA" sz="1600" dirty="0">
                <a:solidFill>
                  <a:schemeClr val="tx1">
                    <a:lumMod val="75000"/>
                    <a:lumOff val="25000"/>
                  </a:schemeClr>
                </a:solidFill>
                <a:latin typeface="Calibri" panose="020F0502020204030204" pitchFamily="34" charset="0"/>
                <a:cs typeface="Calibri" panose="020F0502020204030204" pitchFamily="34" charset="0"/>
              </a:rPr>
              <a:t>Communicate compliance requirements </a:t>
            </a:r>
          </a:p>
          <a:p>
            <a:pPr marL="285750" indent="-285750">
              <a:buFont typeface="Arial" panose="020B0604020202020204" pitchFamily="34" charset="0"/>
              <a:buChar char="•"/>
              <a:defRPr/>
            </a:pPr>
            <a:r>
              <a:rPr lang="en-CA" sz="1600" dirty="0">
                <a:solidFill>
                  <a:schemeClr val="tx1">
                    <a:lumMod val="75000"/>
                    <a:lumOff val="25000"/>
                  </a:schemeClr>
                </a:solidFill>
                <a:latin typeface="Calibri" panose="020F0502020204030204" pitchFamily="34" charset="0"/>
                <a:cs typeface="Calibri" panose="020F0502020204030204" pitchFamily="34" charset="0"/>
              </a:rPr>
              <a:t>Provide agencies with assistance to become </a:t>
            </a:r>
            <a:r>
              <a:rPr lang="en-CA" sz="1600" dirty="0" smtClean="0">
                <a:solidFill>
                  <a:schemeClr val="tx1">
                    <a:lumMod val="75000"/>
                    <a:lumOff val="25000"/>
                  </a:schemeClr>
                </a:solidFill>
                <a:latin typeface="Calibri" panose="020F0502020204030204" pitchFamily="34" charset="0"/>
                <a:cs typeface="Calibri" panose="020F0502020204030204" pitchFamily="34" charset="0"/>
              </a:rPr>
              <a:t>compliant</a:t>
            </a:r>
          </a:p>
          <a:p>
            <a:pPr marL="285750" indent="-285750">
              <a:buFont typeface="Arial" panose="020B0604020202020204" pitchFamily="34" charset="0"/>
              <a:buChar char="•"/>
              <a:defRPr/>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a:defRPr/>
            </a:pPr>
            <a:r>
              <a:rPr lang="en-US" sz="1600" b="1" dirty="0" smtClean="0">
                <a:solidFill>
                  <a:schemeClr val="accent6">
                    <a:lumMod val="75000"/>
                  </a:schemeClr>
                </a:solidFill>
                <a:latin typeface="Calibri" panose="020F0502020204030204" pitchFamily="34" charset="0"/>
                <a:cs typeface="Calibri" panose="020F0502020204030204" pitchFamily="34" charset="0"/>
              </a:rPr>
              <a:t>2 Types </a:t>
            </a:r>
          </a:p>
          <a:p>
            <a:pPr marL="342900" indent="-342900">
              <a:buAutoNum type="arabicParenR"/>
              <a:defRPr/>
            </a:pPr>
            <a:r>
              <a:rPr lang="en-US" sz="1600" dirty="0" smtClean="0">
                <a:solidFill>
                  <a:schemeClr val="tx1">
                    <a:lumMod val="75000"/>
                    <a:lumOff val="25000"/>
                  </a:schemeClr>
                </a:solidFill>
                <a:latin typeface="Calibri" panose="020F0502020204030204" pitchFamily="34" charset="0"/>
                <a:cs typeface="Calibri" panose="020F0502020204030204" pitchFamily="34" charset="0"/>
              </a:rPr>
              <a:t>Service Agency</a:t>
            </a:r>
          </a:p>
          <a:p>
            <a:pPr marL="342900" indent="-342900">
              <a:buAutoNum type="arabicParenR"/>
              <a:defRPr/>
            </a:pPr>
            <a:r>
              <a:rPr lang="en-US" sz="1600" dirty="0" smtClean="0">
                <a:solidFill>
                  <a:schemeClr val="tx1">
                    <a:lumMod val="75000"/>
                    <a:lumOff val="25000"/>
                  </a:schemeClr>
                </a:solidFill>
                <a:latin typeface="Calibri" panose="020F0502020204030204" pitchFamily="34" charset="0"/>
                <a:cs typeface="Calibri" panose="020F0502020204030204" pitchFamily="34" charset="0"/>
              </a:rPr>
              <a:t>DSO</a:t>
            </a:r>
            <a:endParaRPr lang="en-CA" sz="1600" dirty="0">
              <a:solidFill>
                <a:schemeClr val="tx1">
                  <a:lumMod val="75000"/>
                  <a:lumOff val="25000"/>
                </a:schemeClr>
              </a:solidFill>
              <a:latin typeface="Calibri" panose="020F0502020204030204" pitchFamily="34" charset="0"/>
              <a:cs typeface="Calibri" panose="020F0502020204030204" pitchFamily="34" charset="0"/>
            </a:endParaRPr>
          </a:p>
          <a:p>
            <a:pPr marL="0" lvl="1"/>
            <a:endParaRPr lang="en-CA" dirty="0">
              <a:solidFill>
                <a:schemeClr val="bg1">
                  <a:lumMod val="50000"/>
                </a:schemeClr>
              </a:solidFill>
              <a:latin typeface="Calibri" panose="020F0502020204030204" pitchFamily="34" charset="0"/>
              <a:cs typeface="Calibri" panose="020F0502020204030204" pitchFamily="34" charset="0"/>
            </a:endParaRPr>
          </a:p>
        </p:txBody>
      </p:sp>
      <p:sp>
        <p:nvSpPr>
          <p:cNvPr id="23" name="Rectangle 22"/>
          <p:cNvSpPr/>
          <p:nvPr/>
        </p:nvSpPr>
        <p:spPr>
          <a:xfrm>
            <a:off x="4511514" y="3048000"/>
            <a:ext cx="4254898" cy="28956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600" b="1" dirty="0" smtClean="0">
                <a:solidFill>
                  <a:schemeClr val="accent6">
                    <a:lumMod val="75000"/>
                  </a:schemeClr>
                </a:solidFill>
                <a:latin typeface="Calibri" panose="020F0502020204030204" pitchFamily="34" charset="0"/>
                <a:cs typeface="Calibri" panose="020F0502020204030204" pitchFamily="34" charset="0"/>
              </a:rPr>
              <a:t>Look </a:t>
            </a:r>
            <a:r>
              <a:rPr lang="en-CA" sz="1600" b="1" dirty="0">
                <a:solidFill>
                  <a:schemeClr val="accent6">
                    <a:lumMod val="75000"/>
                  </a:schemeClr>
                </a:solidFill>
                <a:latin typeface="Calibri" panose="020F0502020204030204" pitchFamily="34" charset="0"/>
                <a:cs typeface="Calibri" panose="020F0502020204030204" pitchFamily="34" charset="0"/>
              </a:rPr>
              <a:t>at</a:t>
            </a:r>
            <a:r>
              <a:rPr lang="en-CA" sz="1600" b="1" dirty="0" smtClean="0">
                <a:solidFill>
                  <a:schemeClr val="accent6">
                    <a:lumMod val="75000"/>
                  </a:schemeClr>
                </a:solidFill>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CA" sz="1600" dirty="0" smtClean="0">
                <a:solidFill>
                  <a:schemeClr val="tx1">
                    <a:lumMod val="75000"/>
                    <a:lumOff val="25000"/>
                  </a:schemeClr>
                </a:solidFill>
                <a:latin typeface="Calibri" panose="020F0502020204030204" pitchFamily="34" charset="0"/>
                <a:cs typeface="Calibri" panose="020F0502020204030204" pitchFamily="34" charset="0"/>
              </a:rPr>
              <a:t>Individual </a:t>
            </a:r>
            <a:r>
              <a:rPr lang="en-CA" sz="1600" dirty="0">
                <a:solidFill>
                  <a:schemeClr val="tx1">
                    <a:lumMod val="75000"/>
                    <a:lumOff val="25000"/>
                  </a:schemeClr>
                </a:solidFill>
                <a:latin typeface="Calibri" panose="020F0502020204030204" pitchFamily="34" charset="0"/>
                <a:cs typeface="Calibri" panose="020F0502020204030204" pitchFamily="34" charset="0"/>
              </a:rPr>
              <a:t>support plans</a:t>
            </a:r>
          </a:p>
          <a:p>
            <a:pPr marL="285750" indent="-285750">
              <a:buFont typeface="Arial" panose="020B0604020202020204" pitchFamily="34" charset="0"/>
              <a:buChar char="•"/>
            </a:pPr>
            <a:r>
              <a:rPr lang="en-CA" sz="1600" dirty="0" smtClean="0">
                <a:solidFill>
                  <a:schemeClr val="tx1">
                    <a:lumMod val="75000"/>
                    <a:lumOff val="25000"/>
                  </a:schemeClr>
                </a:solidFill>
                <a:latin typeface="Calibri" panose="020F0502020204030204" pitchFamily="34" charset="0"/>
                <a:cs typeface="Calibri" panose="020F0502020204030204" pitchFamily="34" charset="0"/>
              </a:rPr>
              <a:t>Management </a:t>
            </a:r>
            <a:r>
              <a:rPr lang="en-CA" sz="1600" dirty="0">
                <a:solidFill>
                  <a:schemeClr val="tx1">
                    <a:lumMod val="75000"/>
                    <a:lumOff val="25000"/>
                  </a:schemeClr>
                </a:solidFill>
                <a:latin typeface="Calibri" panose="020F0502020204030204" pitchFamily="34" charset="0"/>
                <a:cs typeface="Calibri" panose="020F0502020204030204" pitchFamily="34" charset="0"/>
              </a:rPr>
              <a:t>of individual </a:t>
            </a:r>
            <a:r>
              <a:rPr lang="en-CA" sz="1600" dirty="0" smtClean="0">
                <a:solidFill>
                  <a:schemeClr val="tx1">
                    <a:lumMod val="75000"/>
                    <a:lumOff val="25000"/>
                  </a:schemeClr>
                </a:solidFill>
                <a:latin typeface="Calibri" panose="020F0502020204030204" pitchFamily="34" charset="0"/>
                <a:cs typeface="Calibri" panose="020F0502020204030204" pitchFamily="34" charset="0"/>
              </a:rPr>
              <a:t>finances</a:t>
            </a:r>
          </a:p>
          <a:p>
            <a:pPr marL="285750" indent="-285750">
              <a:buFont typeface="Arial" panose="020B0604020202020204" pitchFamily="34" charset="0"/>
              <a:buChar char="•"/>
            </a:pPr>
            <a:r>
              <a:rPr lang="en-CA" sz="1600" dirty="0">
                <a:solidFill>
                  <a:schemeClr val="tx1">
                    <a:lumMod val="75000"/>
                    <a:lumOff val="25000"/>
                  </a:schemeClr>
                </a:solidFill>
                <a:latin typeface="Calibri" panose="020F0502020204030204" pitchFamily="34" charset="0"/>
                <a:cs typeface="Calibri" panose="020F0502020204030204" pitchFamily="34" charset="0"/>
              </a:rPr>
              <a:t>H</a:t>
            </a:r>
            <a:r>
              <a:rPr lang="en-CA" sz="1600" dirty="0" smtClean="0">
                <a:solidFill>
                  <a:schemeClr val="tx1">
                    <a:lumMod val="75000"/>
                    <a:lumOff val="25000"/>
                  </a:schemeClr>
                </a:solidFill>
                <a:latin typeface="Calibri" panose="020F0502020204030204" pitchFamily="34" charset="0"/>
                <a:cs typeface="Calibri" panose="020F0502020204030204" pitchFamily="34" charset="0"/>
              </a:rPr>
              <a:t>ealth promotion </a:t>
            </a:r>
          </a:p>
          <a:p>
            <a:pPr marL="285750" indent="-285750">
              <a:buFont typeface="Arial" panose="020B0604020202020204" pitchFamily="34" charset="0"/>
              <a:buChar char="•"/>
            </a:pPr>
            <a:r>
              <a:rPr lang="en-CA" sz="1600" dirty="0">
                <a:solidFill>
                  <a:schemeClr val="tx1">
                    <a:lumMod val="75000"/>
                    <a:lumOff val="25000"/>
                  </a:schemeClr>
                </a:solidFill>
                <a:latin typeface="Calibri" panose="020F0502020204030204" pitchFamily="34" charset="0"/>
                <a:cs typeface="Calibri" panose="020F0502020204030204" pitchFamily="34" charset="0"/>
              </a:rPr>
              <a:t>M</a:t>
            </a:r>
            <a:r>
              <a:rPr lang="en-CA" sz="1600" dirty="0" smtClean="0">
                <a:solidFill>
                  <a:schemeClr val="tx1">
                    <a:lumMod val="75000"/>
                    <a:lumOff val="25000"/>
                  </a:schemeClr>
                </a:solidFill>
                <a:latin typeface="Calibri" panose="020F0502020204030204" pitchFamily="34" charset="0"/>
                <a:cs typeface="Calibri" panose="020F0502020204030204" pitchFamily="34" charset="0"/>
              </a:rPr>
              <a:t>edical </a:t>
            </a:r>
            <a:r>
              <a:rPr lang="en-CA" sz="1600" dirty="0">
                <a:solidFill>
                  <a:schemeClr val="tx1">
                    <a:lumMod val="75000"/>
                    <a:lumOff val="25000"/>
                  </a:schemeClr>
                </a:solidFill>
                <a:latin typeface="Calibri" panose="020F0502020204030204" pitchFamily="34" charset="0"/>
                <a:cs typeface="Calibri" panose="020F0502020204030204" pitchFamily="34" charset="0"/>
              </a:rPr>
              <a:t>services and </a:t>
            </a:r>
            <a:r>
              <a:rPr lang="en-CA" sz="1600" dirty="0" smtClean="0">
                <a:solidFill>
                  <a:schemeClr val="tx1">
                    <a:lumMod val="75000"/>
                    <a:lumOff val="25000"/>
                  </a:schemeClr>
                </a:solidFill>
                <a:latin typeface="Calibri" panose="020F0502020204030204" pitchFamily="34" charset="0"/>
                <a:cs typeface="Calibri" panose="020F0502020204030204" pitchFamily="34" charset="0"/>
              </a:rPr>
              <a:t>medication</a:t>
            </a:r>
          </a:p>
          <a:p>
            <a:pPr marL="285750" indent="-285750">
              <a:buFont typeface="Arial" panose="020B0604020202020204" pitchFamily="34" charset="0"/>
              <a:buChar char="•"/>
            </a:pPr>
            <a:r>
              <a:rPr lang="en-CA" sz="1600" dirty="0">
                <a:solidFill>
                  <a:schemeClr val="tx1">
                    <a:lumMod val="75000"/>
                    <a:lumOff val="25000"/>
                  </a:schemeClr>
                </a:solidFill>
                <a:latin typeface="Calibri" panose="020F0502020204030204" pitchFamily="34" charset="0"/>
                <a:cs typeface="Calibri" panose="020F0502020204030204" pitchFamily="34" charset="0"/>
              </a:rPr>
              <a:t>A</a:t>
            </a:r>
            <a:r>
              <a:rPr lang="en-CA" sz="1600" dirty="0" smtClean="0">
                <a:solidFill>
                  <a:schemeClr val="tx1">
                    <a:lumMod val="75000"/>
                    <a:lumOff val="25000"/>
                  </a:schemeClr>
                </a:solidFill>
                <a:latin typeface="Calibri" panose="020F0502020204030204" pitchFamily="34" charset="0"/>
                <a:cs typeface="Calibri" panose="020F0502020204030204" pitchFamily="34" charset="0"/>
              </a:rPr>
              <a:t>buse </a:t>
            </a:r>
            <a:r>
              <a:rPr lang="en-CA" sz="1600" dirty="0">
                <a:solidFill>
                  <a:schemeClr val="tx1">
                    <a:lumMod val="75000"/>
                    <a:lumOff val="25000"/>
                  </a:schemeClr>
                </a:solidFill>
                <a:latin typeface="Calibri" panose="020F0502020204030204" pitchFamily="34" charset="0"/>
                <a:cs typeface="Calibri" panose="020F0502020204030204" pitchFamily="34" charset="0"/>
              </a:rPr>
              <a:t>prevention, and </a:t>
            </a:r>
            <a:r>
              <a:rPr lang="en-CA" sz="1600" dirty="0" smtClean="0">
                <a:solidFill>
                  <a:schemeClr val="tx1">
                    <a:lumMod val="75000"/>
                    <a:lumOff val="25000"/>
                  </a:schemeClr>
                </a:solidFill>
                <a:latin typeface="Calibri" panose="020F0502020204030204" pitchFamily="34" charset="0"/>
                <a:cs typeface="Calibri" panose="020F0502020204030204" pitchFamily="34" charset="0"/>
              </a:rPr>
              <a:t>reporting</a:t>
            </a:r>
          </a:p>
          <a:p>
            <a:pPr marL="285750" indent="-285750">
              <a:buFont typeface="Arial" panose="020B0604020202020204" pitchFamily="34" charset="0"/>
              <a:buChar char="•"/>
            </a:pPr>
            <a:r>
              <a:rPr lang="en-CA" sz="1600" dirty="0">
                <a:solidFill>
                  <a:schemeClr val="tx1">
                    <a:lumMod val="75000"/>
                    <a:lumOff val="25000"/>
                  </a:schemeClr>
                </a:solidFill>
                <a:latin typeface="Calibri" panose="020F0502020204030204" pitchFamily="34" charset="0"/>
                <a:cs typeface="Calibri" panose="020F0502020204030204" pitchFamily="34" charset="0"/>
              </a:rPr>
              <a:t>C</a:t>
            </a:r>
            <a:r>
              <a:rPr lang="en-CA" sz="1600" dirty="0" smtClean="0">
                <a:solidFill>
                  <a:schemeClr val="tx1">
                    <a:lumMod val="75000"/>
                    <a:lumOff val="25000"/>
                  </a:schemeClr>
                </a:solidFill>
                <a:latin typeface="Calibri" panose="020F0502020204030204" pitchFamily="34" charset="0"/>
                <a:cs typeface="Calibri" panose="020F0502020204030204" pitchFamily="34" charset="0"/>
              </a:rPr>
              <a:t>onfidentiality </a:t>
            </a:r>
            <a:r>
              <a:rPr lang="en-CA" sz="1600" dirty="0">
                <a:solidFill>
                  <a:schemeClr val="tx1">
                    <a:lumMod val="75000"/>
                    <a:lumOff val="25000"/>
                  </a:schemeClr>
                </a:solidFill>
                <a:latin typeface="Calibri" panose="020F0502020204030204" pitchFamily="34" charset="0"/>
                <a:cs typeface="Calibri" panose="020F0502020204030204" pitchFamily="34" charset="0"/>
              </a:rPr>
              <a:t>and </a:t>
            </a:r>
            <a:r>
              <a:rPr lang="en-CA" sz="1600" dirty="0" smtClean="0">
                <a:solidFill>
                  <a:schemeClr val="tx1">
                    <a:lumMod val="75000"/>
                    <a:lumOff val="25000"/>
                  </a:schemeClr>
                </a:solidFill>
                <a:latin typeface="Calibri" panose="020F0502020204030204" pitchFamily="34" charset="0"/>
                <a:cs typeface="Calibri" panose="020F0502020204030204" pitchFamily="34" charset="0"/>
              </a:rPr>
              <a:t>privacy</a:t>
            </a:r>
          </a:p>
          <a:p>
            <a:pPr marL="285750" indent="-285750">
              <a:buFont typeface="Arial" panose="020B0604020202020204" pitchFamily="34" charset="0"/>
              <a:buChar char="•"/>
            </a:pPr>
            <a:r>
              <a:rPr lang="en-CA" sz="1600" dirty="0">
                <a:solidFill>
                  <a:schemeClr val="tx1">
                    <a:lumMod val="75000"/>
                    <a:lumOff val="25000"/>
                  </a:schemeClr>
                </a:solidFill>
                <a:latin typeface="Calibri" panose="020F0502020204030204" pitchFamily="34" charset="0"/>
                <a:cs typeface="Calibri" panose="020F0502020204030204" pitchFamily="34" charset="0"/>
              </a:rPr>
              <a:t>H</a:t>
            </a:r>
            <a:r>
              <a:rPr lang="en-CA" sz="1600" dirty="0" smtClean="0">
                <a:solidFill>
                  <a:schemeClr val="tx1">
                    <a:lumMod val="75000"/>
                    <a:lumOff val="25000"/>
                  </a:schemeClr>
                </a:solidFill>
                <a:latin typeface="Calibri" panose="020F0502020204030204" pitchFamily="34" charset="0"/>
                <a:cs typeface="Calibri" panose="020F0502020204030204" pitchFamily="34" charset="0"/>
              </a:rPr>
              <a:t>ealth </a:t>
            </a:r>
            <a:r>
              <a:rPr lang="en-CA" sz="1600" dirty="0">
                <a:solidFill>
                  <a:schemeClr val="tx1">
                    <a:lumMod val="75000"/>
                    <a:lumOff val="25000"/>
                  </a:schemeClr>
                </a:solidFill>
                <a:latin typeface="Calibri" panose="020F0502020204030204" pitchFamily="34" charset="0"/>
                <a:cs typeface="Calibri" panose="020F0502020204030204" pitchFamily="34" charset="0"/>
              </a:rPr>
              <a:t>and </a:t>
            </a:r>
            <a:r>
              <a:rPr lang="en-CA" sz="1600" dirty="0" smtClean="0">
                <a:solidFill>
                  <a:schemeClr val="tx1">
                    <a:lumMod val="75000"/>
                    <a:lumOff val="25000"/>
                  </a:schemeClr>
                </a:solidFill>
                <a:latin typeface="Calibri" panose="020F0502020204030204" pitchFamily="34" charset="0"/>
                <a:cs typeface="Calibri" panose="020F0502020204030204" pitchFamily="34" charset="0"/>
              </a:rPr>
              <a:t>safety</a:t>
            </a:r>
          </a:p>
          <a:p>
            <a:pPr marL="285750" indent="-285750">
              <a:buFont typeface="Arial" panose="020B0604020202020204" pitchFamily="34" charset="0"/>
              <a:buChar char="•"/>
            </a:pPr>
            <a:r>
              <a:rPr lang="en-CA" sz="1600" dirty="0">
                <a:solidFill>
                  <a:schemeClr val="tx1">
                    <a:lumMod val="75000"/>
                    <a:lumOff val="25000"/>
                  </a:schemeClr>
                </a:solidFill>
                <a:latin typeface="Calibri" panose="020F0502020204030204" pitchFamily="34" charset="0"/>
                <a:cs typeface="Calibri" panose="020F0502020204030204" pitchFamily="34" charset="0"/>
              </a:rPr>
              <a:t>H</a:t>
            </a:r>
            <a:r>
              <a:rPr lang="en-CA" sz="1600" dirty="0" smtClean="0">
                <a:solidFill>
                  <a:schemeClr val="tx1">
                    <a:lumMod val="75000"/>
                    <a:lumOff val="25000"/>
                  </a:schemeClr>
                </a:solidFill>
                <a:latin typeface="Calibri" panose="020F0502020204030204" pitchFamily="34" charset="0"/>
                <a:cs typeface="Calibri" panose="020F0502020204030204" pitchFamily="34" charset="0"/>
              </a:rPr>
              <a:t>uman </a:t>
            </a:r>
            <a:r>
              <a:rPr lang="en-CA" sz="1600" dirty="0">
                <a:solidFill>
                  <a:schemeClr val="tx1">
                    <a:lumMod val="75000"/>
                    <a:lumOff val="25000"/>
                  </a:schemeClr>
                </a:solidFill>
                <a:latin typeface="Calibri" panose="020F0502020204030204" pitchFamily="34" charset="0"/>
                <a:cs typeface="Calibri" panose="020F0502020204030204" pitchFamily="34" charset="0"/>
              </a:rPr>
              <a:t>resource practices and staff </a:t>
            </a:r>
            <a:r>
              <a:rPr lang="en-CA" sz="1600" dirty="0" smtClean="0">
                <a:solidFill>
                  <a:schemeClr val="tx1">
                    <a:lumMod val="75000"/>
                    <a:lumOff val="25000"/>
                  </a:schemeClr>
                </a:solidFill>
                <a:latin typeface="Calibri" panose="020F0502020204030204" pitchFamily="34" charset="0"/>
                <a:cs typeface="Calibri" panose="020F0502020204030204" pitchFamily="34" charset="0"/>
              </a:rPr>
              <a:t>and board records</a:t>
            </a:r>
            <a:endParaRPr lang="en-CA" sz="1600" dirty="0">
              <a:solidFill>
                <a:schemeClr val="tx1">
                  <a:lumMod val="75000"/>
                  <a:lumOff val="25000"/>
                </a:schemeClr>
              </a:solidFill>
              <a:latin typeface="Calibri" panose="020F0502020204030204" pitchFamily="34" charset="0"/>
              <a:cs typeface="Calibri" panose="020F0502020204030204" pitchFamily="34" charset="0"/>
            </a:endParaRPr>
          </a:p>
        </p:txBody>
      </p:sp>
      <p:cxnSp>
        <p:nvCxnSpPr>
          <p:cNvPr id="25" name="Straight Connector 24"/>
          <p:cNvCxnSpPr>
            <a:stCxn id="20" idx="2"/>
          </p:cNvCxnSpPr>
          <p:nvPr/>
        </p:nvCxnSpPr>
        <p:spPr>
          <a:xfrm>
            <a:off x="4508102" y="3048000"/>
            <a:ext cx="0" cy="289560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9767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3BC4A81-272D-4B6C-9094-3AE27DC0A8E0}" type="slidenum">
              <a:rPr lang="en-CA" smtClean="0"/>
              <a:t>5</a:t>
            </a:fld>
            <a:endParaRPr lang="en-CA"/>
          </a:p>
        </p:txBody>
      </p:sp>
      <p:sp>
        <p:nvSpPr>
          <p:cNvPr id="5" name="Rectangle 4"/>
          <p:cNvSpPr/>
          <p:nvPr/>
        </p:nvSpPr>
        <p:spPr>
          <a:xfrm>
            <a:off x="1066800" y="152400"/>
            <a:ext cx="7696200" cy="769441"/>
          </a:xfrm>
          <a:prstGeom prst="rect">
            <a:avLst/>
          </a:prstGeom>
        </p:spPr>
        <p:txBody>
          <a:bodyPr wrap="square">
            <a:spAutoFit/>
          </a:bodyPr>
          <a:lstStyle/>
          <a:p>
            <a:r>
              <a:rPr lang="en-CA" sz="2200" dirty="0">
                <a:solidFill>
                  <a:prstClr val="black"/>
                </a:solidFill>
                <a:latin typeface="Calibri" panose="020F0502020204030204" pitchFamily="34" charset="0"/>
                <a:ea typeface="+mj-ea"/>
                <a:cs typeface="Calibri" panose="020F0502020204030204" pitchFamily="34" charset="0"/>
              </a:rPr>
              <a:t>Overview of Compliance </a:t>
            </a:r>
            <a:r>
              <a:rPr lang="en-CA" sz="2200" dirty="0" smtClean="0">
                <a:solidFill>
                  <a:prstClr val="black"/>
                </a:solidFill>
                <a:latin typeface="Calibri" panose="020F0502020204030204" pitchFamily="34" charset="0"/>
                <a:ea typeface="+mj-ea"/>
                <a:cs typeface="Calibri" panose="020F0502020204030204" pitchFamily="34" charset="0"/>
              </a:rPr>
              <a:t>Inspections – </a:t>
            </a:r>
          </a:p>
          <a:p>
            <a:r>
              <a:rPr lang="en-CA" sz="2200" dirty="0" smtClean="0">
                <a:solidFill>
                  <a:prstClr val="black"/>
                </a:solidFill>
                <a:latin typeface="Calibri" panose="020F0502020204030204" pitchFamily="34" charset="0"/>
                <a:ea typeface="+mj-ea"/>
                <a:cs typeface="Calibri" panose="020F0502020204030204" pitchFamily="34" charset="0"/>
              </a:rPr>
              <a:t>Limitations of Powers &amp; Determining Eligibility </a:t>
            </a:r>
            <a:endParaRPr lang="en-CA" sz="2200" dirty="0"/>
          </a:p>
        </p:txBody>
      </p:sp>
      <p:pic>
        <p:nvPicPr>
          <p:cNvPr id="2054" name="Picture 6" descr="http://scs-bd.com/images/inspec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706" y="4259668"/>
            <a:ext cx="1856139" cy="167052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504754" y="4115888"/>
            <a:ext cx="8382000" cy="0"/>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895600" y="4102904"/>
            <a:ext cx="6179555" cy="2062103"/>
          </a:xfrm>
          <a:prstGeom prst="rect">
            <a:avLst/>
          </a:prstGeom>
        </p:spPr>
        <p:txBody>
          <a:bodyPr wrap="square">
            <a:spAutoFit/>
          </a:bodyPr>
          <a:lstStyle/>
          <a:p>
            <a:pPr marL="285750" indent="-285750">
              <a:buClr>
                <a:schemeClr val="accent6">
                  <a:lumMod val="50000"/>
                </a:schemeClr>
              </a:buClr>
              <a:buFont typeface="Arial" panose="020B0604020202020204" pitchFamily="34" charset="0"/>
              <a:buChar char="•"/>
            </a:pPr>
            <a:r>
              <a:rPr lang="en-US" dirty="0">
                <a:solidFill>
                  <a:schemeClr val="tx1">
                    <a:lumMod val="75000"/>
                    <a:lumOff val="25000"/>
                  </a:schemeClr>
                </a:solidFill>
                <a:latin typeface="Calibri" panose="020F0502020204030204" pitchFamily="34" charset="0"/>
                <a:cs typeface="Calibri" panose="020F0502020204030204" pitchFamily="34" charset="0"/>
              </a:rPr>
              <a:t>Not all Ministry funded DS programs are eligible for inspection. For example</a:t>
            </a:r>
            <a:r>
              <a:rPr lang="en-US" dirty="0" smtClean="0">
                <a:solidFill>
                  <a:schemeClr val="tx1">
                    <a:lumMod val="75000"/>
                    <a:lumOff val="25000"/>
                  </a:schemeClr>
                </a:solidFill>
                <a:latin typeface="Calibri" panose="020F0502020204030204" pitchFamily="34" charset="0"/>
                <a:cs typeface="Calibri" panose="020F0502020204030204" pitchFamily="34" charset="0"/>
              </a:rPr>
              <a:t>:</a:t>
            </a:r>
          </a:p>
          <a:p>
            <a:pPr marL="285750" indent="-285750">
              <a:buClr>
                <a:schemeClr val="accent6">
                  <a:lumMod val="50000"/>
                </a:schemeClr>
              </a:buClr>
              <a:buFont typeface="Arial" panose="020B0604020202020204" pitchFamily="34" charset="0"/>
              <a:buChar char="•"/>
            </a:pPr>
            <a:endParaRPr lang="en-US" sz="800" dirty="0">
              <a:solidFill>
                <a:schemeClr val="tx1">
                  <a:lumMod val="75000"/>
                  <a:lumOff val="25000"/>
                </a:schemeClr>
              </a:solidFill>
              <a:latin typeface="Calibri" panose="020F0502020204030204" pitchFamily="34" charset="0"/>
              <a:cs typeface="Calibri" panose="020F0502020204030204" pitchFamily="34" charset="0"/>
            </a:endParaRPr>
          </a:p>
          <a:p>
            <a:pPr marL="800100" lvl="1" indent="-342900">
              <a:buClr>
                <a:schemeClr val="accent6">
                  <a:lumMod val="50000"/>
                </a:schemeClr>
              </a:buClr>
              <a:buFont typeface="Wingdings" panose="05000000000000000000" pitchFamily="2" charset="2"/>
              <a:buChar char="Ø"/>
            </a:pPr>
            <a:r>
              <a:rPr lang="en-CA" dirty="0">
                <a:solidFill>
                  <a:schemeClr val="tx1">
                    <a:lumMod val="75000"/>
                    <a:lumOff val="25000"/>
                  </a:schemeClr>
                </a:solidFill>
                <a:latin typeface="Calibri" panose="020F0502020204030204" pitchFamily="34" charset="0"/>
                <a:cs typeface="Calibri" panose="020F0502020204030204" pitchFamily="34" charset="0"/>
              </a:rPr>
              <a:t>Programs that are not funded under SIPDDA. </a:t>
            </a:r>
            <a:endParaRPr lang="en-CA" i="1" dirty="0" smtClean="0">
              <a:solidFill>
                <a:schemeClr val="tx1">
                  <a:lumMod val="75000"/>
                  <a:lumOff val="25000"/>
                </a:schemeClr>
              </a:solidFill>
              <a:latin typeface="Calibri" panose="020F0502020204030204" pitchFamily="34" charset="0"/>
              <a:cs typeface="Calibri" panose="020F0502020204030204" pitchFamily="34" charset="0"/>
            </a:endParaRPr>
          </a:p>
          <a:p>
            <a:pPr marL="800100" lvl="1" indent="-342900">
              <a:buClr>
                <a:schemeClr val="accent6">
                  <a:lumMod val="50000"/>
                </a:schemeClr>
              </a:buClr>
              <a:buFont typeface="Wingdings" panose="05000000000000000000" pitchFamily="2" charset="2"/>
              <a:buChar char="Ø"/>
            </a:pPr>
            <a:endParaRPr lang="en-CA" sz="600" i="1" dirty="0">
              <a:solidFill>
                <a:schemeClr val="tx1">
                  <a:lumMod val="75000"/>
                  <a:lumOff val="25000"/>
                </a:schemeClr>
              </a:solidFill>
              <a:latin typeface="Calibri" panose="020F0502020204030204" pitchFamily="34" charset="0"/>
              <a:cs typeface="Calibri" panose="020F0502020204030204" pitchFamily="34" charset="0"/>
            </a:endParaRPr>
          </a:p>
          <a:p>
            <a:pPr marL="800100" lvl="1" indent="-342900">
              <a:buClr>
                <a:schemeClr val="accent6">
                  <a:lumMod val="50000"/>
                </a:schemeClr>
              </a:buClr>
              <a:buFont typeface="Wingdings" panose="05000000000000000000" pitchFamily="2" charset="2"/>
              <a:buChar char="Ø"/>
            </a:pPr>
            <a:r>
              <a:rPr lang="en-CA" dirty="0" smtClean="0">
                <a:solidFill>
                  <a:schemeClr val="tx1">
                    <a:lumMod val="75000"/>
                    <a:lumOff val="25000"/>
                  </a:schemeClr>
                </a:solidFill>
                <a:latin typeface="Calibri" panose="020F0502020204030204" pitchFamily="34" charset="0"/>
                <a:cs typeface="Calibri" panose="020F0502020204030204" pitchFamily="34" charset="0"/>
              </a:rPr>
              <a:t>Agencies </a:t>
            </a:r>
            <a:r>
              <a:rPr lang="en-CA" dirty="0">
                <a:solidFill>
                  <a:schemeClr val="tx1">
                    <a:lumMod val="75000"/>
                    <a:lumOff val="25000"/>
                  </a:schemeClr>
                </a:solidFill>
                <a:latin typeface="Calibri" panose="020F0502020204030204" pitchFamily="34" charset="0"/>
                <a:cs typeface="Calibri" panose="020F0502020204030204" pitchFamily="34" charset="0"/>
              </a:rPr>
              <a:t>that do not directly deliver services and supports. </a:t>
            </a:r>
            <a:endParaRPr lang="en-CA" dirty="0" smtClean="0">
              <a:solidFill>
                <a:schemeClr val="tx1">
                  <a:lumMod val="75000"/>
                  <a:lumOff val="25000"/>
                </a:schemeClr>
              </a:solidFill>
              <a:latin typeface="Calibri" panose="020F0502020204030204" pitchFamily="34" charset="0"/>
              <a:cs typeface="Calibri" panose="020F0502020204030204" pitchFamily="34" charset="0"/>
            </a:endParaRPr>
          </a:p>
          <a:p>
            <a:pPr marL="800100" lvl="1" indent="-342900">
              <a:buClr>
                <a:schemeClr val="accent6">
                  <a:lumMod val="50000"/>
                </a:schemeClr>
              </a:buClr>
              <a:buFont typeface="Wingdings" panose="05000000000000000000" pitchFamily="2" charset="2"/>
              <a:buChar char="Ø"/>
            </a:pPr>
            <a:endParaRPr lang="en-CA" sz="500" i="1" dirty="0">
              <a:solidFill>
                <a:schemeClr val="tx1">
                  <a:lumMod val="75000"/>
                  <a:lumOff val="25000"/>
                </a:schemeClr>
              </a:solidFill>
              <a:latin typeface="Calibri" panose="020F0502020204030204" pitchFamily="34" charset="0"/>
              <a:cs typeface="Calibri" panose="020F0502020204030204" pitchFamily="34" charset="0"/>
            </a:endParaRPr>
          </a:p>
          <a:p>
            <a:pPr marL="800100" lvl="1" indent="-342900">
              <a:buClr>
                <a:schemeClr val="accent6">
                  <a:lumMod val="50000"/>
                </a:schemeClr>
              </a:buClr>
              <a:buFont typeface="Wingdings" panose="05000000000000000000" pitchFamily="2" charset="2"/>
              <a:buChar char="Ø"/>
            </a:pPr>
            <a:r>
              <a:rPr lang="en-US" dirty="0" smtClean="0">
                <a:solidFill>
                  <a:schemeClr val="tx1">
                    <a:lumMod val="75000"/>
                    <a:lumOff val="25000"/>
                  </a:schemeClr>
                </a:solidFill>
                <a:latin typeface="Calibri" panose="020F0502020204030204" pitchFamily="34" charset="0"/>
                <a:cs typeface="Calibri" panose="020F0502020204030204" pitchFamily="34" charset="0"/>
              </a:rPr>
              <a:t>Outside </a:t>
            </a:r>
            <a:r>
              <a:rPr lang="en-US" dirty="0">
                <a:solidFill>
                  <a:schemeClr val="tx1">
                    <a:lumMod val="75000"/>
                    <a:lumOff val="25000"/>
                  </a:schemeClr>
                </a:solidFill>
                <a:latin typeface="Calibri" panose="020F0502020204030204" pitchFamily="34" charset="0"/>
                <a:cs typeface="Calibri" panose="020F0502020204030204" pitchFamily="34" charset="0"/>
              </a:rPr>
              <a:t>paid </a:t>
            </a:r>
            <a:r>
              <a:rPr lang="en-US" dirty="0" smtClean="0">
                <a:solidFill>
                  <a:schemeClr val="tx1">
                    <a:lumMod val="75000"/>
                    <a:lumOff val="25000"/>
                  </a:schemeClr>
                </a:solidFill>
                <a:latin typeface="Calibri" panose="020F0502020204030204" pitchFamily="34" charset="0"/>
                <a:cs typeface="Calibri" panose="020F0502020204030204" pitchFamily="34" charset="0"/>
              </a:rPr>
              <a:t>resources. </a:t>
            </a:r>
            <a:endParaRPr lang="en-CA"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1026" name="Picture 2" descr="https://cdn4.iconfinder.com/data/icons/flat-icon-set/2125/flat_icons-graficheria.it-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163" y="1709737"/>
            <a:ext cx="1037655" cy="10376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dn0.iconfinder.com/data/icons/flat-designed-circle-icon/128/hou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652646"/>
            <a:ext cx="1114217" cy="11142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1052687"/>
            <a:ext cx="3429000" cy="400110"/>
          </a:xfrm>
          <a:prstGeom prst="rect">
            <a:avLst/>
          </a:prstGeom>
          <a:noFill/>
        </p:spPr>
        <p:txBody>
          <a:bodyPr wrap="square" rtlCol="0">
            <a:spAutoFit/>
          </a:bodyPr>
          <a:lstStyle/>
          <a:p>
            <a:r>
              <a:rPr lang="en-US" sz="2000" b="1" dirty="0" smtClean="0">
                <a:solidFill>
                  <a:schemeClr val="accent6">
                    <a:lumMod val="75000"/>
                  </a:schemeClr>
                </a:solidFill>
                <a:latin typeface="Calibri" panose="020F0502020204030204" pitchFamily="34" charset="0"/>
                <a:cs typeface="Calibri" panose="020F0502020204030204" pitchFamily="34" charset="0"/>
              </a:rPr>
              <a:t>Types of Inspections</a:t>
            </a:r>
            <a:endParaRPr lang="en-CA" sz="2000" b="1" dirty="0">
              <a:solidFill>
                <a:schemeClr val="accent6">
                  <a:lumMod val="75000"/>
                </a:schemeClr>
              </a:solidFill>
              <a:latin typeface="Calibri" panose="020F0502020204030204" pitchFamily="34" charset="0"/>
              <a:cs typeface="Calibri" panose="020F0502020204030204" pitchFamily="34" charset="0"/>
            </a:endParaRPr>
          </a:p>
        </p:txBody>
      </p:sp>
      <p:sp>
        <p:nvSpPr>
          <p:cNvPr id="8" name="TextBox 7"/>
          <p:cNvSpPr txBox="1"/>
          <p:nvPr/>
        </p:nvSpPr>
        <p:spPr>
          <a:xfrm>
            <a:off x="1676400" y="1676400"/>
            <a:ext cx="2895600" cy="1600438"/>
          </a:xfrm>
          <a:prstGeom prst="rect">
            <a:avLst/>
          </a:prstGeom>
          <a:noFill/>
        </p:spPr>
        <p:txBody>
          <a:bodyPr wrap="square" rtlCol="0">
            <a:spAutoFit/>
          </a:bodyPr>
          <a:lstStyle/>
          <a:p>
            <a:r>
              <a:rPr lang="en-US" b="1" dirty="0" smtClean="0">
                <a:latin typeface="Calibri" panose="020F0502020204030204" pitchFamily="34" charset="0"/>
                <a:cs typeface="Calibri" panose="020F0502020204030204" pitchFamily="34" charset="0"/>
              </a:rPr>
              <a:t>Paper based</a:t>
            </a:r>
          </a:p>
          <a:p>
            <a:r>
              <a:rPr lang="en-US" sz="1600" dirty="0" smtClean="0">
                <a:solidFill>
                  <a:schemeClr val="bg1">
                    <a:lumMod val="50000"/>
                  </a:schemeClr>
                </a:solidFill>
                <a:latin typeface="Calibri" panose="020F0502020204030204" pitchFamily="34" charset="0"/>
                <a:cs typeface="Calibri" panose="020F0502020204030204" pitchFamily="34" charset="0"/>
              </a:rPr>
              <a:t>We review the quality of documents, however we cannot verify the contents of written materials or evaluate policies and procedures outside of QAM. </a:t>
            </a:r>
            <a:endParaRPr lang="en-CA" sz="1600" dirty="0">
              <a:solidFill>
                <a:schemeClr val="bg1">
                  <a:lumMod val="50000"/>
                </a:schemeClr>
              </a:solidFill>
              <a:latin typeface="Calibri" panose="020F0502020204030204" pitchFamily="34" charset="0"/>
              <a:cs typeface="Calibri" panose="020F0502020204030204" pitchFamily="34" charset="0"/>
            </a:endParaRPr>
          </a:p>
        </p:txBody>
      </p:sp>
      <p:sp>
        <p:nvSpPr>
          <p:cNvPr id="17" name="TextBox 16"/>
          <p:cNvSpPr txBox="1"/>
          <p:nvPr/>
        </p:nvSpPr>
        <p:spPr>
          <a:xfrm>
            <a:off x="6096000" y="1676400"/>
            <a:ext cx="2819400" cy="1107996"/>
          </a:xfrm>
          <a:prstGeom prst="rect">
            <a:avLst/>
          </a:prstGeom>
          <a:noFill/>
        </p:spPr>
        <p:txBody>
          <a:bodyPr wrap="square" rtlCol="0">
            <a:spAutoFit/>
          </a:bodyPr>
          <a:lstStyle/>
          <a:p>
            <a:r>
              <a:rPr lang="en-US" b="1" dirty="0" smtClean="0">
                <a:latin typeface="Calibri" panose="020F0502020204030204" pitchFamily="34" charset="0"/>
                <a:cs typeface="Calibri" panose="020F0502020204030204" pitchFamily="34" charset="0"/>
              </a:rPr>
              <a:t>Physical</a:t>
            </a:r>
          </a:p>
          <a:p>
            <a:r>
              <a:rPr lang="en-US" sz="1600" dirty="0" smtClean="0">
                <a:solidFill>
                  <a:schemeClr val="bg1">
                    <a:lumMod val="50000"/>
                  </a:schemeClr>
                </a:solidFill>
                <a:latin typeface="Calibri" panose="020F0502020204030204" pitchFamily="34" charset="0"/>
                <a:cs typeface="Calibri" panose="020F0502020204030204" pitchFamily="34" charset="0"/>
              </a:rPr>
              <a:t>We assess the provision of health &amp; safety conditions in residential homes. </a:t>
            </a:r>
            <a:endParaRPr lang="en-CA" sz="1600" dirty="0">
              <a:solidFill>
                <a:schemeClr val="bg1">
                  <a:lumMod val="50000"/>
                </a:schemeClr>
              </a:solidFill>
              <a:latin typeface="Calibri" panose="020F0502020204030204" pitchFamily="34" charset="0"/>
              <a:cs typeface="Calibri" panose="020F0502020204030204" pitchFamily="34" charset="0"/>
            </a:endParaRPr>
          </a:p>
        </p:txBody>
      </p:sp>
      <p:sp>
        <p:nvSpPr>
          <p:cNvPr id="11" name="Rectangle 10"/>
          <p:cNvSpPr/>
          <p:nvPr/>
        </p:nvSpPr>
        <p:spPr>
          <a:xfrm>
            <a:off x="685800" y="3352800"/>
            <a:ext cx="8200954" cy="53464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75000"/>
                    <a:lumOff val="25000"/>
                  </a:schemeClr>
                </a:solidFill>
                <a:latin typeface="Calibri" panose="020F0502020204030204" pitchFamily="34" charset="0"/>
                <a:cs typeface="Calibri" panose="020F0502020204030204" pitchFamily="34" charset="0"/>
              </a:rPr>
              <a:t>Inspectors make recommendations to enhance service delivery</a:t>
            </a:r>
            <a:endParaRPr lang="en-CA" b="1"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63688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733243" y="2661995"/>
            <a:ext cx="7115357"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69862" y="5405195"/>
            <a:ext cx="7115357"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6" name="Right Bracket 25"/>
          <p:cNvSpPr/>
          <p:nvPr/>
        </p:nvSpPr>
        <p:spPr>
          <a:xfrm>
            <a:off x="7696200" y="2661995"/>
            <a:ext cx="838200" cy="2743200"/>
          </a:xfrm>
          <a:prstGeom prst="rightBracket">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1028" name="Picture 4" descr="https://www.emojibase.com/resources/img/emojis/hangouts/x2709.png.pagespeed.ic.aQTPzrU8j-.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876" y="1457863"/>
            <a:ext cx="1418724" cy="133527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1048751" y="1061795"/>
            <a:ext cx="1542049" cy="646331"/>
          </a:xfrm>
          <a:prstGeom prst="rect">
            <a:avLst/>
          </a:prstGeom>
          <a:noFill/>
        </p:spPr>
        <p:txBody>
          <a:bodyPr wrap="square" rtlCol="0">
            <a:spAutoFit/>
          </a:bodyPr>
          <a:lstStyle/>
          <a:p>
            <a:pPr algn="ctr"/>
            <a:r>
              <a:rPr lang="en-US" dirty="0" smtClean="0">
                <a:solidFill>
                  <a:schemeClr val="tx1">
                    <a:lumMod val="65000"/>
                    <a:lumOff val="35000"/>
                  </a:schemeClr>
                </a:solidFill>
                <a:latin typeface="Calibri" panose="020F0502020204030204" pitchFamily="34" charset="0"/>
                <a:cs typeface="Calibri" panose="020F0502020204030204" pitchFamily="34" charset="0"/>
              </a:rPr>
              <a:t>Notification Letter</a:t>
            </a:r>
            <a:endParaRPr lang="en-CA"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1030" name="Picture 6" descr="https://www.cliftons.com/assets/images/service-icons/cliftons-services-icons-meeting-rooms-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1" y="1708126"/>
            <a:ext cx="838010" cy="83801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3019145" y="1061795"/>
            <a:ext cx="1542049" cy="646331"/>
          </a:xfrm>
          <a:prstGeom prst="rect">
            <a:avLst/>
          </a:prstGeom>
          <a:noFill/>
        </p:spPr>
        <p:txBody>
          <a:bodyPr wrap="square" rtlCol="0">
            <a:spAutoFit/>
          </a:bodyPr>
          <a:lstStyle/>
          <a:p>
            <a:pPr algn="ctr"/>
            <a:r>
              <a:rPr lang="en-US" dirty="0" smtClean="0">
                <a:solidFill>
                  <a:schemeClr val="tx1">
                    <a:lumMod val="65000"/>
                    <a:lumOff val="35000"/>
                  </a:schemeClr>
                </a:solidFill>
                <a:latin typeface="Calibri" panose="020F0502020204030204" pitchFamily="34" charset="0"/>
                <a:cs typeface="Calibri" panose="020F0502020204030204" pitchFamily="34" charset="0"/>
              </a:rPr>
              <a:t>Entrance Meeting</a:t>
            </a:r>
            <a:endParaRPr lang="en-CA"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1032" name="Picture 8" descr="http://oplii.com/wp-content/uploads/2014/06/module_inspection_icon_255x25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1259" y="1595195"/>
            <a:ext cx="950941" cy="95094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5094767" y="1200294"/>
            <a:ext cx="1178529" cy="369332"/>
          </a:xfrm>
          <a:prstGeom prst="rect">
            <a:avLst/>
          </a:prstGeom>
        </p:spPr>
        <p:txBody>
          <a:bodyPr wrap="none">
            <a:spAutoFit/>
          </a:bodyPr>
          <a:lstStyle/>
          <a:p>
            <a:pPr algn="ctr"/>
            <a:r>
              <a:rPr lang="en-US" dirty="0" smtClean="0">
                <a:solidFill>
                  <a:schemeClr val="tx1">
                    <a:lumMod val="65000"/>
                    <a:lumOff val="35000"/>
                  </a:schemeClr>
                </a:solidFill>
                <a:latin typeface="Calibri" panose="020F0502020204030204" pitchFamily="34" charset="0"/>
                <a:cs typeface="Calibri" panose="020F0502020204030204" pitchFamily="34" charset="0"/>
              </a:rPr>
              <a:t>Inspection</a:t>
            </a:r>
            <a:endParaRPr lang="en-CA"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1034" name="Picture 10" descr="http://inhomeed.com/images/icons/small-talk-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20951" y="1679266"/>
            <a:ext cx="856249" cy="890499"/>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p:cNvSpPr/>
          <p:nvPr/>
        </p:nvSpPr>
        <p:spPr>
          <a:xfrm>
            <a:off x="6937374" y="1002099"/>
            <a:ext cx="1444626" cy="646331"/>
          </a:xfrm>
          <a:prstGeom prst="rect">
            <a:avLst/>
          </a:prstGeom>
        </p:spPr>
        <p:txBody>
          <a:bodyPr wrap="none">
            <a:spAutoFit/>
          </a:bodyPr>
          <a:lstStyle/>
          <a:p>
            <a:pPr algn="ctr"/>
            <a:r>
              <a:rPr lang="en-US" dirty="0" smtClean="0">
                <a:solidFill>
                  <a:schemeClr val="tx1">
                    <a:lumMod val="65000"/>
                    <a:lumOff val="35000"/>
                  </a:schemeClr>
                </a:solidFill>
                <a:latin typeface="Calibri" panose="020F0502020204030204" pitchFamily="34" charset="0"/>
                <a:cs typeface="Calibri" panose="020F0502020204030204" pitchFamily="34" charset="0"/>
              </a:rPr>
              <a:t>Exit Meeting </a:t>
            </a:r>
          </a:p>
          <a:p>
            <a:pPr algn="ctr"/>
            <a:r>
              <a:rPr lang="en-US" dirty="0" smtClean="0">
                <a:solidFill>
                  <a:schemeClr val="tx1">
                    <a:lumMod val="65000"/>
                    <a:lumOff val="35000"/>
                  </a:schemeClr>
                </a:solidFill>
                <a:latin typeface="Calibri" panose="020F0502020204030204" pitchFamily="34" charset="0"/>
                <a:cs typeface="Calibri" panose="020F0502020204030204" pitchFamily="34" charset="0"/>
              </a:rPr>
              <a:t>&amp; Sign Off</a:t>
            </a:r>
            <a:endParaRPr lang="en-CA"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1036" name="Picture 12" descr="http://vivaresults.com/wp-content/uploads/2015/08/Viva-Results-Enquiry-Form-IconOrang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84168" y="4412705"/>
            <a:ext cx="825121" cy="825121"/>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p:cNvSpPr/>
          <p:nvPr/>
        </p:nvSpPr>
        <p:spPr>
          <a:xfrm>
            <a:off x="7027142" y="3789472"/>
            <a:ext cx="1354858" cy="646331"/>
          </a:xfrm>
          <a:prstGeom prst="rect">
            <a:avLst/>
          </a:prstGeom>
        </p:spPr>
        <p:txBody>
          <a:bodyPr wrap="none">
            <a:spAutoFit/>
          </a:bodyPr>
          <a:lstStyle/>
          <a:p>
            <a:pPr algn="ctr"/>
            <a:r>
              <a:rPr lang="en-US" dirty="0" smtClean="0">
                <a:solidFill>
                  <a:schemeClr val="tx1">
                    <a:lumMod val="65000"/>
                    <a:lumOff val="35000"/>
                  </a:schemeClr>
                </a:solidFill>
                <a:latin typeface="Calibri" panose="020F0502020204030204" pitchFamily="34" charset="0"/>
                <a:cs typeface="Calibri" panose="020F0502020204030204" pitchFamily="34" charset="0"/>
              </a:rPr>
              <a:t>Compliance </a:t>
            </a:r>
          </a:p>
          <a:p>
            <a:pPr algn="ctr"/>
            <a:r>
              <a:rPr lang="en-US" dirty="0" smtClean="0">
                <a:solidFill>
                  <a:schemeClr val="tx1">
                    <a:lumMod val="65000"/>
                    <a:lumOff val="35000"/>
                  </a:schemeClr>
                </a:solidFill>
                <a:latin typeface="Calibri" panose="020F0502020204030204" pitchFamily="34" charset="0"/>
                <a:cs typeface="Calibri" panose="020F0502020204030204" pitchFamily="34" charset="0"/>
              </a:rPr>
              <a:t>Results </a:t>
            </a:r>
            <a:endParaRPr lang="en-CA"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1040" name="Picture 16" descr="http://icons.iconarchive.com/icons/elegantthemes/beautiful-flat-one-color/128/magnifying-glass-ico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14880" y="4419375"/>
            <a:ext cx="862320" cy="862321"/>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p:cNvSpPr/>
          <p:nvPr/>
        </p:nvSpPr>
        <p:spPr>
          <a:xfrm>
            <a:off x="4724400" y="3789472"/>
            <a:ext cx="2087431" cy="646331"/>
          </a:xfrm>
          <a:prstGeom prst="rect">
            <a:avLst/>
          </a:prstGeom>
        </p:spPr>
        <p:txBody>
          <a:bodyPr wrap="none">
            <a:spAutoFit/>
          </a:bodyPr>
          <a:lstStyle/>
          <a:p>
            <a:pPr algn="ctr"/>
            <a:r>
              <a:rPr lang="en-US" dirty="0" smtClean="0">
                <a:solidFill>
                  <a:schemeClr val="tx1">
                    <a:lumMod val="65000"/>
                    <a:lumOff val="35000"/>
                  </a:schemeClr>
                </a:solidFill>
                <a:latin typeface="Calibri" panose="020F0502020204030204" pitchFamily="34" charset="0"/>
                <a:cs typeface="Calibri" panose="020F0502020204030204" pitchFamily="34" charset="0"/>
              </a:rPr>
              <a:t>Submit Compliance </a:t>
            </a:r>
          </a:p>
          <a:p>
            <a:pPr algn="ctr"/>
            <a:r>
              <a:rPr lang="en-US" dirty="0" smtClean="0">
                <a:solidFill>
                  <a:schemeClr val="tx1">
                    <a:lumMod val="65000"/>
                    <a:lumOff val="35000"/>
                  </a:schemeClr>
                </a:solidFill>
                <a:latin typeface="Calibri" panose="020F0502020204030204" pitchFamily="34" charset="0"/>
                <a:cs typeface="Calibri" panose="020F0502020204030204" pitchFamily="34" charset="0"/>
              </a:rPr>
              <a:t>Action Template </a:t>
            </a:r>
          </a:p>
        </p:txBody>
      </p:sp>
      <p:sp>
        <p:nvSpPr>
          <p:cNvPr id="36" name="Rectangle 35"/>
          <p:cNvSpPr/>
          <p:nvPr/>
        </p:nvSpPr>
        <p:spPr>
          <a:xfrm>
            <a:off x="152400" y="2546136"/>
            <a:ext cx="914400" cy="246998"/>
          </a:xfrm>
          <a:prstGeom prst="rect">
            <a:avLst/>
          </a:prstGeom>
          <a:solidFill>
            <a:schemeClr val="bg1">
              <a:lumMod val="7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600" b="1" dirty="0" smtClean="0">
                <a:solidFill>
                  <a:schemeClr val="tx1">
                    <a:lumMod val="65000"/>
                    <a:lumOff val="35000"/>
                  </a:schemeClr>
                </a:solidFill>
                <a:latin typeface="Calibri" panose="020F0502020204030204" pitchFamily="34" charset="0"/>
                <a:cs typeface="Calibri" panose="020F0502020204030204" pitchFamily="34" charset="0"/>
              </a:rPr>
              <a:t>Start</a:t>
            </a:r>
            <a:endParaRPr lang="en-CA" sz="1600"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48" name="Rectangle 47"/>
          <p:cNvSpPr/>
          <p:nvPr/>
        </p:nvSpPr>
        <p:spPr>
          <a:xfrm>
            <a:off x="152400" y="5281696"/>
            <a:ext cx="914400" cy="246998"/>
          </a:xfrm>
          <a:prstGeom prst="rect">
            <a:avLst/>
          </a:prstGeom>
          <a:solidFill>
            <a:schemeClr val="bg1">
              <a:lumMod val="75000"/>
            </a:schemeClr>
          </a:solidFill>
          <a:ln>
            <a:solidFill>
              <a:schemeClr val="bg1">
                <a:lumMod val="8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b="1" dirty="0" smtClean="0">
                <a:solidFill>
                  <a:schemeClr val="tx1">
                    <a:lumMod val="65000"/>
                    <a:lumOff val="35000"/>
                  </a:schemeClr>
                </a:solidFill>
                <a:latin typeface="Calibri" panose="020F0502020204030204" pitchFamily="34" charset="0"/>
                <a:cs typeface="Calibri" panose="020F0502020204030204" pitchFamily="34" charset="0"/>
              </a:rPr>
              <a:t>Finish</a:t>
            </a:r>
            <a:endParaRPr lang="en-CA" sz="1600"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52" name="Rectangle 51"/>
          <p:cNvSpPr/>
          <p:nvPr/>
        </p:nvSpPr>
        <p:spPr>
          <a:xfrm>
            <a:off x="3276600" y="3789470"/>
            <a:ext cx="978922" cy="646331"/>
          </a:xfrm>
          <a:prstGeom prst="rect">
            <a:avLst/>
          </a:prstGeom>
        </p:spPr>
        <p:txBody>
          <a:bodyPr wrap="none">
            <a:spAutoFit/>
          </a:bodyPr>
          <a:lstStyle/>
          <a:p>
            <a:pPr algn="ctr"/>
            <a:r>
              <a:rPr lang="en-US" dirty="0" smtClean="0">
                <a:solidFill>
                  <a:schemeClr val="tx1">
                    <a:lumMod val="65000"/>
                    <a:lumOff val="35000"/>
                  </a:schemeClr>
                </a:solidFill>
                <a:latin typeface="Calibri" panose="020F0502020204030204" pitchFamily="34" charset="0"/>
                <a:cs typeface="Calibri" panose="020F0502020204030204" pitchFamily="34" charset="0"/>
              </a:rPr>
              <a:t>Within </a:t>
            </a:r>
          </a:p>
          <a:p>
            <a:pPr algn="ctr"/>
            <a:r>
              <a:rPr lang="en-US" dirty="0" smtClean="0">
                <a:solidFill>
                  <a:schemeClr val="tx1">
                    <a:lumMod val="65000"/>
                    <a:lumOff val="35000"/>
                  </a:schemeClr>
                </a:solidFill>
                <a:latin typeface="Calibri" panose="020F0502020204030204" pitchFamily="34" charset="0"/>
                <a:cs typeface="Calibri" panose="020F0502020204030204" pitchFamily="34" charset="0"/>
              </a:rPr>
              <a:t>10 Days </a:t>
            </a:r>
          </a:p>
        </p:txBody>
      </p:sp>
      <p:pic>
        <p:nvPicPr>
          <p:cNvPr id="1048" name="Picture 24" descr="https://www.tradehuts.com/help/images/7/7e/Message_board_ico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0388" y="4194797"/>
            <a:ext cx="1234269" cy="1333897"/>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53"/>
          <p:cNvSpPr/>
          <p:nvPr/>
        </p:nvSpPr>
        <p:spPr>
          <a:xfrm>
            <a:off x="1244869" y="3789472"/>
            <a:ext cx="885307" cy="646331"/>
          </a:xfrm>
          <a:prstGeom prst="rect">
            <a:avLst/>
          </a:prstGeom>
        </p:spPr>
        <p:txBody>
          <a:bodyPr wrap="none">
            <a:spAutoFit/>
          </a:bodyPr>
          <a:lstStyle/>
          <a:p>
            <a:pPr algn="ctr"/>
            <a:r>
              <a:rPr lang="en-US" dirty="0" smtClean="0">
                <a:solidFill>
                  <a:schemeClr val="tx1">
                    <a:lumMod val="65000"/>
                    <a:lumOff val="35000"/>
                  </a:schemeClr>
                </a:solidFill>
                <a:latin typeface="Calibri" panose="020F0502020204030204" pitchFamily="34" charset="0"/>
                <a:cs typeface="Calibri" panose="020F0502020204030204" pitchFamily="34" charset="0"/>
              </a:rPr>
              <a:t>Public </a:t>
            </a:r>
          </a:p>
          <a:p>
            <a:pPr algn="ctr"/>
            <a:r>
              <a:rPr lang="en-US" dirty="0" smtClean="0">
                <a:solidFill>
                  <a:schemeClr val="tx1">
                    <a:lumMod val="65000"/>
                    <a:lumOff val="35000"/>
                  </a:schemeClr>
                </a:solidFill>
                <a:latin typeface="Calibri" panose="020F0502020204030204" pitchFamily="34" charset="0"/>
                <a:cs typeface="Calibri" panose="020F0502020204030204" pitchFamily="34" charset="0"/>
              </a:rPr>
              <a:t>Posting</a:t>
            </a:r>
          </a:p>
        </p:txBody>
      </p:sp>
      <p:sp>
        <p:nvSpPr>
          <p:cNvPr id="60" name="Rectangle 59"/>
          <p:cNvSpPr/>
          <p:nvPr/>
        </p:nvSpPr>
        <p:spPr>
          <a:xfrm>
            <a:off x="6937374" y="2710743"/>
            <a:ext cx="1354858" cy="721161"/>
          </a:xfrm>
          <a:prstGeom prst="rect">
            <a:avLst/>
          </a:prstGeom>
          <a:solidFill>
            <a:schemeClr val="accent6">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200" b="1" dirty="0" smtClean="0">
                <a:solidFill>
                  <a:schemeClr val="tx1">
                    <a:lumMod val="65000"/>
                    <a:lumOff val="35000"/>
                  </a:schemeClr>
                </a:solidFill>
                <a:latin typeface="Calibri" panose="020F0502020204030204" pitchFamily="34" charset="0"/>
                <a:cs typeface="Calibri" panose="020F0502020204030204" pitchFamily="34" charset="0"/>
              </a:rPr>
              <a:t>Step 4</a:t>
            </a:r>
          </a:p>
          <a:p>
            <a:pPr algn="ctr"/>
            <a:r>
              <a:rPr lang="en-US" sz="1100" dirty="0" smtClean="0">
                <a:solidFill>
                  <a:schemeClr val="tx1">
                    <a:lumMod val="65000"/>
                    <a:lumOff val="35000"/>
                  </a:schemeClr>
                </a:solidFill>
                <a:latin typeface="Calibri" panose="020F0502020204030204" pitchFamily="34" charset="0"/>
                <a:cs typeface="Calibri" panose="020F0502020204030204" pitchFamily="34" charset="0"/>
              </a:rPr>
              <a:t>Review results</a:t>
            </a:r>
          </a:p>
          <a:p>
            <a:pPr algn="ctr"/>
            <a:r>
              <a:rPr lang="en-US" sz="1100" dirty="0" smtClean="0">
                <a:solidFill>
                  <a:schemeClr val="tx1">
                    <a:lumMod val="65000"/>
                    <a:lumOff val="35000"/>
                  </a:schemeClr>
                </a:solidFill>
                <a:latin typeface="Calibri" panose="020F0502020204030204" pitchFamily="34" charset="0"/>
                <a:cs typeface="Calibri" panose="020F0502020204030204" pitchFamily="34" charset="0"/>
              </a:rPr>
              <a:t>Highlight risk ratings</a:t>
            </a:r>
          </a:p>
          <a:p>
            <a:pPr algn="ctr"/>
            <a:r>
              <a:rPr lang="en-US" sz="1100" dirty="0" smtClean="0">
                <a:solidFill>
                  <a:schemeClr val="tx1">
                    <a:lumMod val="65000"/>
                    <a:lumOff val="35000"/>
                  </a:schemeClr>
                </a:solidFill>
                <a:latin typeface="Calibri" panose="020F0502020204030204" pitchFamily="34" charset="0"/>
                <a:cs typeface="Calibri" panose="020F0502020204030204" pitchFamily="34" charset="0"/>
              </a:rPr>
              <a:t>Communicate timelines  </a:t>
            </a:r>
            <a:endParaRPr lang="en-CA" sz="1100"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1050" name="Picture 26" descr="http://www.free-icons-download.net/images/stopwatch-icon-27587.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87233" y="4437101"/>
            <a:ext cx="849287" cy="849287"/>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65"/>
          <p:cNvSpPr/>
          <p:nvPr/>
        </p:nvSpPr>
        <p:spPr>
          <a:xfrm>
            <a:off x="5029200" y="2710742"/>
            <a:ext cx="1354858" cy="870658"/>
          </a:xfrm>
          <a:prstGeom prst="rect">
            <a:avLst/>
          </a:prstGeom>
          <a:solidFill>
            <a:schemeClr val="accent6">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200" b="1" dirty="0" smtClean="0">
                <a:solidFill>
                  <a:schemeClr val="tx1">
                    <a:lumMod val="65000"/>
                    <a:lumOff val="35000"/>
                  </a:schemeClr>
                </a:solidFill>
                <a:latin typeface="Calibri" panose="020F0502020204030204" pitchFamily="34" charset="0"/>
                <a:cs typeface="Calibri" panose="020F0502020204030204" pitchFamily="34" charset="0"/>
              </a:rPr>
              <a:t>Step 3</a:t>
            </a:r>
          </a:p>
          <a:p>
            <a:pPr algn="ctr"/>
            <a:r>
              <a:rPr lang="en-US" sz="1100" dirty="0" smtClean="0">
                <a:solidFill>
                  <a:schemeClr val="tx1">
                    <a:lumMod val="65000"/>
                    <a:lumOff val="35000"/>
                  </a:schemeClr>
                </a:solidFill>
                <a:latin typeface="Calibri" panose="020F0502020204030204" pitchFamily="34" charset="0"/>
                <a:cs typeface="Calibri" panose="020F0502020204030204" pitchFamily="34" charset="0"/>
              </a:rPr>
              <a:t>File review </a:t>
            </a:r>
            <a:endParaRPr lang="en-CA" sz="11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68" name="Rectangle 67"/>
          <p:cNvSpPr/>
          <p:nvPr/>
        </p:nvSpPr>
        <p:spPr>
          <a:xfrm>
            <a:off x="3088632" y="2710741"/>
            <a:ext cx="1354858" cy="870659"/>
          </a:xfrm>
          <a:prstGeom prst="rect">
            <a:avLst/>
          </a:prstGeom>
          <a:solidFill>
            <a:schemeClr val="accent6">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200" b="1" dirty="0" smtClean="0">
                <a:solidFill>
                  <a:schemeClr val="tx1">
                    <a:lumMod val="65000"/>
                    <a:lumOff val="35000"/>
                  </a:schemeClr>
                </a:solidFill>
                <a:latin typeface="Calibri" panose="020F0502020204030204" pitchFamily="34" charset="0"/>
                <a:cs typeface="Calibri" panose="020F0502020204030204" pitchFamily="34" charset="0"/>
              </a:rPr>
              <a:t>Step 2</a:t>
            </a:r>
          </a:p>
          <a:p>
            <a:pPr algn="ctr"/>
            <a:r>
              <a:rPr lang="en-US" sz="1100" dirty="0" smtClean="0">
                <a:solidFill>
                  <a:schemeClr val="tx1">
                    <a:lumMod val="65000"/>
                    <a:lumOff val="35000"/>
                  </a:schemeClr>
                </a:solidFill>
                <a:latin typeface="Calibri" panose="020F0502020204030204" pitchFamily="34" charset="0"/>
                <a:cs typeface="Calibri" panose="020F0502020204030204" pitchFamily="34" charset="0"/>
              </a:rPr>
              <a:t>Program Advisor (PA) will met with agency and identify scope of inspection</a:t>
            </a:r>
            <a:endParaRPr lang="en-US" sz="12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69" name="Rectangle 68"/>
          <p:cNvSpPr/>
          <p:nvPr/>
        </p:nvSpPr>
        <p:spPr>
          <a:xfrm>
            <a:off x="1145730" y="2710743"/>
            <a:ext cx="1354858" cy="870657"/>
          </a:xfrm>
          <a:prstGeom prst="rect">
            <a:avLst/>
          </a:prstGeom>
          <a:solidFill>
            <a:schemeClr val="accent6">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200" b="1" dirty="0" smtClean="0">
                <a:solidFill>
                  <a:schemeClr val="tx1">
                    <a:lumMod val="65000"/>
                    <a:lumOff val="35000"/>
                  </a:schemeClr>
                </a:solidFill>
                <a:latin typeface="Calibri" panose="020F0502020204030204" pitchFamily="34" charset="0"/>
                <a:cs typeface="Calibri" panose="020F0502020204030204" pitchFamily="34" charset="0"/>
              </a:rPr>
              <a:t>Step 1</a:t>
            </a:r>
          </a:p>
          <a:p>
            <a:pPr algn="ctr"/>
            <a:r>
              <a:rPr lang="en-US" sz="1100" dirty="0" smtClean="0">
                <a:solidFill>
                  <a:schemeClr val="tx1">
                    <a:lumMod val="75000"/>
                    <a:lumOff val="25000"/>
                  </a:schemeClr>
                </a:solidFill>
                <a:latin typeface="Calibri" panose="020F0502020204030204" pitchFamily="34" charset="0"/>
                <a:cs typeface="Calibri" panose="020F0502020204030204" pitchFamily="34" charset="0"/>
              </a:rPr>
              <a:t>Agencies receive a  notification letter 2-3 </a:t>
            </a:r>
            <a:r>
              <a:rPr lang="en-US" sz="1100" dirty="0">
                <a:solidFill>
                  <a:schemeClr val="tx1">
                    <a:lumMod val="75000"/>
                    <a:lumOff val="25000"/>
                  </a:schemeClr>
                </a:solidFill>
                <a:latin typeface="Calibri" panose="020F0502020204030204" pitchFamily="34" charset="0"/>
                <a:cs typeface="Calibri" panose="020F0502020204030204" pitchFamily="34" charset="0"/>
              </a:rPr>
              <a:t>weeks prior </a:t>
            </a:r>
            <a:r>
              <a:rPr lang="en-US" sz="1100" dirty="0" smtClean="0">
                <a:solidFill>
                  <a:schemeClr val="tx1">
                    <a:lumMod val="75000"/>
                    <a:lumOff val="25000"/>
                  </a:schemeClr>
                </a:solidFill>
                <a:latin typeface="Calibri" panose="020F0502020204030204" pitchFamily="34" charset="0"/>
                <a:cs typeface="Calibri" panose="020F0502020204030204" pitchFamily="34" charset="0"/>
              </a:rPr>
              <a:t>to inspection</a:t>
            </a:r>
            <a:endParaRPr lang="en-CA" sz="11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70" name="Rectangle 69"/>
          <p:cNvSpPr/>
          <p:nvPr/>
        </p:nvSpPr>
        <p:spPr>
          <a:xfrm>
            <a:off x="6937374" y="5439090"/>
            <a:ext cx="1354858" cy="721161"/>
          </a:xfrm>
          <a:prstGeom prst="rect">
            <a:avLst/>
          </a:prstGeom>
          <a:solidFill>
            <a:schemeClr val="accent6">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200" b="1" dirty="0" smtClean="0">
                <a:solidFill>
                  <a:schemeClr val="tx1">
                    <a:lumMod val="65000"/>
                    <a:lumOff val="35000"/>
                  </a:schemeClr>
                </a:solidFill>
                <a:latin typeface="Calibri" panose="020F0502020204030204" pitchFamily="34" charset="0"/>
                <a:cs typeface="Calibri" panose="020F0502020204030204" pitchFamily="34" charset="0"/>
              </a:rPr>
              <a:t>Step 5</a:t>
            </a:r>
          </a:p>
          <a:p>
            <a:pPr algn="ctr"/>
            <a:r>
              <a:rPr lang="en-US" sz="1100" dirty="0" smtClean="0">
                <a:solidFill>
                  <a:schemeClr val="tx1">
                    <a:lumMod val="65000"/>
                    <a:lumOff val="35000"/>
                  </a:schemeClr>
                </a:solidFill>
                <a:latin typeface="Calibri" panose="020F0502020204030204" pitchFamily="34" charset="0"/>
                <a:cs typeface="Calibri" panose="020F0502020204030204" pitchFamily="34" charset="0"/>
              </a:rPr>
              <a:t>PA provides compliance results &amp; CAT to agency </a:t>
            </a:r>
            <a:endParaRPr lang="en-CA" sz="11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71" name="Rectangle 70"/>
          <p:cNvSpPr/>
          <p:nvPr/>
        </p:nvSpPr>
        <p:spPr>
          <a:xfrm>
            <a:off x="5006602" y="5449059"/>
            <a:ext cx="1354858" cy="721161"/>
          </a:xfrm>
          <a:prstGeom prst="rect">
            <a:avLst/>
          </a:prstGeom>
          <a:solidFill>
            <a:schemeClr val="accent6">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200" b="1" dirty="0" smtClean="0">
                <a:solidFill>
                  <a:schemeClr val="tx1">
                    <a:lumMod val="65000"/>
                    <a:lumOff val="35000"/>
                  </a:schemeClr>
                </a:solidFill>
                <a:latin typeface="Calibri" panose="020F0502020204030204" pitchFamily="34" charset="0"/>
                <a:cs typeface="Calibri" panose="020F0502020204030204" pitchFamily="34" charset="0"/>
              </a:rPr>
              <a:t>Step 6</a:t>
            </a:r>
          </a:p>
          <a:p>
            <a:pPr algn="ctr"/>
            <a:r>
              <a:rPr lang="en-US" sz="1100" dirty="0" smtClean="0">
                <a:solidFill>
                  <a:schemeClr val="tx1">
                    <a:lumMod val="65000"/>
                    <a:lumOff val="35000"/>
                  </a:schemeClr>
                </a:solidFill>
                <a:latin typeface="Calibri" panose="020F0502020204030204" pitchFamily="34" charset="0"/>
                <a:cs typeface="Calibri" panose="020F0502020204030204" pitchFamily="34" charset="0"/>
              </a:rPr>
              <a:t>Agency completes CAT Rectify </a:t>
            </a:r>
            <a:r>
              <a:rPr lang="en-US" sz="1100" dirty="0">
                <a:solidFill>
                  <a:schemeClr val="tx1">
                    <a:lumMod val="65000"/>
                    <a:lumOff val="35000"/>
                  </a:schemeClr>
                </a:solidFill>
                <a:latin typeface="Calibri" panose="020F0502020204030204" pitchFamily="34" charset="0"/>
                <a:cs typeface="Calibri" panose="020F0502020204030204" pitchFamily="34" charset="0"/>
              </a:rPr>
              <a:t>h</a:t>
            </a:r>
            <a:r>
              <a:rPr lang="en-US" sz="1100" dirty="0" smtClean="0">
                <a:solidFill>
                  <a:schemeClr val="tx1">
                    <a:lumMod val="65000"/>
                    <a:lumOff val="35000"/>
                  </a:schemeClr>
                </a:solidFill>
                <a:latin typeface="Calibri" panose="020F0502020204030204" pitchFamily="34" charset="0"/>
                <a:cs typeface="Calibri" panose="020F0502020204030204" pitchFamily="34" charset="0"/>
              </a:rPr>
              <a:t>igh non-compliance(s)</a:t>
            </a:r>
          </a:p>
        </p:txBody>
      </p:sp>
      <p:sp>
        <p:nvSpPr>
          <p:cNvPr id="72" name="Rectangle 71"/>
          <p:cNvSpPr/>
          <p:nvPr/>
        </p:nvSpPr>
        <p:spPr>
          <a:xfrm>
            <a:off x="3094377" y="5451039"/>
            <a:ext cx="1354858" cy="721161"/>
          </a:xfrm>
          <a:prstGeom prst="rect">
            <a:avLst/>
          </a:prstGeom>
          <a:solidFill>
            <a:schemeClr val="accent6">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200" b="1" dirty="0" smtClean="0">
                <a:solidFill>
                  <a:schemeClr val="tx1">
                    <a:lumMod val="65000"/>
                    <a:lumOff val="35000"/>
                  </a:schemeClr>
                </a:solidFill>
                <a:latin typeface="Calibri" panose="020F0502020204030204" pitchFamily="34" charset="0"/>
                <a:cs typeface="Calibri" panose="020F0502020204030204" pitchFamily="34" charset="0"/>
              </a:rPr>
              <a:t>Step 7</a:t>
            </a:r>
          </a:p>
          <a:p>
            <a:pPr algn="ctr"/>
            <a:r>
              <a:rPr lang="en-US" sz="1100" dirty="0" smtClean="0">
                <a:solidFill>
                  <a:schemeClr val="tx1">
                    <a:lumMod val="65000"/>
                    <a:lumOff val="35000"/>
                  </a:schemeClr>
                </a:solidFill>
                <a:latin typeface="Calibri" panose="020F0502020204030204" pitchFamily="34" charset="0"/>
                <a:cs typeface="Calibri" panose="020F0502020204030204" pitchFamily="34" charset="0"/>
              </a:rPr>
              <a:t>Submit CAT to ministry Detail action for high &amp; timelines for low/mod</a:t>
            </a:r>
            <a:endParaRPr lang="en-CA" sz="11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73" name="Rectangle 72"/>
          <p:cNvSpPr/>
          <p:nvPr/>
        </p:nvSpPr>
        <p:spPr>
          <a:xfrm>
            <a:off x="1145730" y="5451039"/>
            <a:ext cx="1354858" cy="721161"/>
          </a:xfrm>
          <a:prstGeom prst="rect">
            <a:avLst/>
          </a:prstGeom>
          <a:solidFill>
            <a:schemeClr val="accent6">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200" b="1" dirty="0" smtClean="0">
                <a:solidFill>
                  <a:schemeClr val="tx1">
                    <a:lumMod val="65000"/>
                    <a:lumOff val="35000"/>
                  </a:schemeClr>
                </a:solidFill>
                <a:latin typeface="Calibri" panose="020F0502020204030204" pitchFamily="34" charset="0"/>
                <a:cs typeface="Calibri" panose="020F0502020204030204" pitchFamily="34" charset="0"/>
              </a:rPr>
              <a:t>Step 8</a:t>
            </a:r>
          </a:p>
          <a:p>
            <a:pPr algn="ctr"/>
            <a:r>
              <a:rPr lang="en-US" sz="1100" dirty="0" smtClean="0">
                <a:solidFill>
                  <a:schemeClr val="tx1">
                    <a:lumMod val="65000"/>
                    <a:lumOff val="35000"/>
                  </a:schemeClr>
                </a:solidFill>
                <a:latin typeface="Calibri" panose="020F0502020204030204" pitchFamily="34" charset="0"/>
                <a:cs typeface="Calibri" panose="020F0502020204030204" pitchFamily="34" charset="0"/>
              </a:rPr>
              <a:t>Agency posts letter of compliance/non-compliance on site</a:t>
            </a:r>
            <a:endParaRPr lang="en-CA" sz="11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34" name="Title 6"/>
          <p:cNvSpPr txBox="1">
            <a:spLocks/>
          </p:cNvSpPr>
          <p:nvPr/>
        </p:nvSpPr>
        <p:spPr>
          <a:xfrm>
            <a:off x="914400" y="0"/>
            <a:ext cx="818388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200" dirty="0" smtClean="0">
                <a:solidFill>
                  <a:schemeClr val="tx1">
                    <a:lumMod val="75000"/>
                    <a:lumOff val="25000"/>
                  </a:schemeClr>
                </a:solidFill>
                <a:latin typeface="Calibri" panose="020F0502020204030204" pitchFamily="34" charset="0"/>
                <a:cs typeface="Calibri" panose="020F0502020204030204" pitchFamily="34" charset="0"/>
              </a:rPr>
              <a:t>DS Compliance Overview</a:t>
            </a:r>
          </a:p>
          <a:p>
            <a:pPr algn="l"/>
            <a:r>
              <a:rPr lang="en-US" sz="1800" dirty="0" smtClean="0">
                <a:solidFill>
                  <a:schemeClr val="accent6">
                    <a:lumMod val="75000"/>
                  </a:schemeClr>
                </a:solidFill>
                <a:latin typeface="Calibri" panose="020F0502020204030204" pitchFamily="34" charset="0"/>
                <a:cs typeface="Calibri" panose="020F0502020204030204" pitchFamily="34" charset="0"/>
              </a:rPr>
              <a:t>The steps of a compliance inspection</a:t>
            </a:r>
            <a:endParaRPr lang="en-CA" sz="1800" dirty="0" smtClean="0">
              <a:solidFill>
                <a:schemeClr val="accent6">
                  <a:lumMod val="75000"/>
                </a:schemeClr>
              </a:solidFill>
              <a:latin typeface="Calibri" panose="020F0502020204030204" pitchFamily="34" charset="0"/>
              <a:cs typeface="Calibri" panose="020F0502020204030204" pitchFamily="34" charset="0"/>
            </a:endParaRPr>
          </a:p>
        </p:txBody>
      </p:sp>
      <p:sp>
        <p:nvSpPr>
          <p:cNvPr id="2" name="Right Arrow 1"/>
          <p:cNvSpPr/>
          <p:nvPr/>
        </p:nvSpPr>
        <p:spPr>
          <a:xfrm>
            <a:off x="2613478" y="2005973"/>
            <a:ext cx="405667" cy="242316"/>
          </a:xfrm>
          <a:prstGeom prst="righ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ight Arrow 37"/>
          <p:cNvSpPr/>
          <p:nvPr/>
        </p:nvSpPr>
        <p:spPr>
          <a:xfrm>
            <a:off x="4561194" y="2003357"/>
            <a:ext cx="405667" cy="242316"/>
          </a:xfrm>
          <a:prstGeom prst="righ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ight Arrow 38"/>
          <p:cNvSpPr/>
          <p:nvPr/>
        </p:nvSpPr>
        <p:spPr>
          <a:xfrm>
            <a:off x="6406164" y="2005973"/>
            <a:ext cx="405667" cy="242316"/>
          </a:xfrm>
          <a:prstGeom prst="righ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ight Arrow 39"/>
          <p:cNvSpPr/>
          <p:nvPr/>
        </p:nvSpPr>
        <p:spPr>
          <a:xfrm rot="5400000">
            <a:off x="8624567" y="3912438"/>
            <a:ext cx="405667" cy="242316"/>
          </a:xfrm>
          <a:prstGeom prst="righ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ight Arrow 40"/>
          <p:cNvSpPr/>
          <p:nvPr/>
        </p:nvSpPr>
        <p:spPr>
          <a:xfrm rot="10800000">
            <a:off x="6406164" y="4704107"/>
            <a:ext cx="405667" cy="242316"/>
          </a:xfrm>
          <a:prstGeom prst="righ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ight Arrow 41"/>
          <p:cNvSpPr/>
          <p:nvPr/>
        </p:nvSpPr>
        <p:spPr>
          <a:xfrm rot="10800000">
            <a:off x="4449235" y="4740587"/>
            <a:ext cx="405667" cy="242316"/>
          </a:xfrm>
          <a:prstGeom prst="righ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ight Arrow 43"/>
          <p:cNvSpPr/>
          <p:nvPr/>
        </p:nvSpPr>
        <p:spPr>
          <a:xfrm rot="10800000">
            <a:off x="2514600" y="4754162"/>
            <a:ext cx="405667" cy="242316"/>
          </a:xfrm>
          <a:prstGeom prst="righ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72422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456116983"/>
              </p:ext>
            </p:extLst>
          </p:nvPr>
        </p:nvGraphicFramePr>
        <p:xfrm>
          <a:off x="245974" y="304800"/>
          <a:ext cx="8440826"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Diagram 16"/>
          <p:cNvGraphicFramePr/>
          <p:nvPr>
            <p:extLst>
              <p:ext uri="{D42A27DB-BD31-4B8C-83A1-F6EECF244321}">
                <p14:modId xmlns:p14="http://schemas.microsoft.com/office/powerpoint/2010/main" val="2493929586"/>
              </p:ext>
            </p:extLst>
          </p:nvPr>
        </p:nvGraphicFramePr>
        <p:xfrm>
          <a:off x="2362200" y="2522870"/>
          <a:ext cx="3124200" cy="306828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8" name="Diagram 17"/>
          <p:cNvGraphicFramePr/>
          <p:nvPr>
            <p:extLst>
              <p:ext uri="{D42A27DB-BD31-4B8C-83A1-F6EECF244321}">
                <p14:modId xmlns:p14="http://schemas.microsoft.com/office/powerpoint/2010/main" val="3321836407"/>
              </p:ext>
            </p:extLst>
          </p:nvPr>
        </p:nvGraphicFramePr>
        <p:xfrm>
          <a:off x="5486400" y="2610277"/>
          <a:ext cx="3124200" cy="298087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8" name="TextBox 7"/>
          <p:cNvSpPr txBox="1"/>
          <p:nvPr/>
        </p:nvSpPr>
        <p:spPr>
          <a:xfrm>
            <a:off x="3104899" y="2341295"/>
            <a:ext cx="1867402" cy="338554"/>
          </a:xfrm>
          <a:prstGeom prst="rect">
            <a:avLst/>
          </a:prstGeom>
          <a:ln>
            <a:noFill/>
          </a:ln>
        </p:spPr>
        <p:txBody>
          <a:bodyPr vert="horz" wrap="square" lIns="91440" tIns="45720" rIns="91440" bIns="45720" rtlCol="0" anchor="ctr">
            <a:spAutoFit/>
          </a:bodyPr>
          <a:lstStyle/>
          <a:p>
            <a:pPr algn="ctr"/>
            <a:endParaRPr lang="en-CA" sz="1600" dirty="0" smtClean="0">
              <a:solidFill>
                <a:srgbClr val="57585A"/>
              </a:solidFill>
            </a:endParaRPr>
          </a:p>
        </p:txBody>
      </p:sp>
      <p:sp>
        <p:nvSpPr>
          <p:cNvPr id="2" name="TextBox 1"/>
          <p:cNvSpPr txBox="1"/>
          <p:nvPr/>
        </p:nvSpPr>
        <p:spPr>
          <a:xfrm>
            <a:off x="3042986" y="2734070"/>
            <a:ext cx="1867402" cy="338554"/>
          </a:xfrm>
          <a:prstGeom prst="rect">
            <a:avLst/>
          </a:prstGeom>
          <a:noFill/>
          <a:ln>
            <a:noFill/>
          </a:ln>
        </p:spPr>
        <p:txBody>
          <a:bodyPr wrap="square" rtlCol="0">
            <a:spAutoFit/>
          </a:bodyPr>
          <a:lstStyle/>
          <a:p>
            <a:pPr algn="ctr"/>
            <a:endParaRPr lang="en-CA" sz="1600" dirty="0">
              <a:solidFill>
                <a:srgbClr val="57585A"/>
              </a:solidFill>
            </a:endParaRPr>
          </a:p>
        </p:txBody>
      </p:sp>
      <p:sp>
        <p:nvSpPr>
          <p:cNvPr id="7" name="Slide Number Placeholder 6"/>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rPr>
              <a:pPr/>
              <a:t>7</a:t>
            </a:fld>
            <a:endParaRPr lang="en-CA" dirty="0">
              <a:solidFill>
                <a:schemeClr val="tx1">
                  <a:lumMod val="50000"/>
                  <a:lumOff val="50000"/>
                </a:schemeClr>
              </a:solidFill>
            </a:endParaRPr>
          </a:p>
        </p:txBody>
      </p:sp>
      <p:sp>
        <p:nvSpPr>
          <p:cNvPr id="12" name="TextBox 11"/>
          <p:cNvSpPr txBox="1"/>
          <p:nvPr/>
        </p:nvSpPr>
        <p:spPr>
          <a:xfrm>
            <a:off x="6400800" y="2510572"/>
            <a:ext cx="1867402" cy="338554"/>
          </a:xfrm>
          <a:prstGeom prst="rect">
            <a:avLst/>
          </a:prstGeom>
          <a:ln>
            <a:noFill/>
          </a:ln>
        </p:spPr>
        <p:txBody>
          <a:bodyPr vert="horz" wrap="square" lIns="91440" tIns="45720" rIns="91440" bIns="45720" rtlCol="0" anchor="ctr">
            <a:spAutoFit/>
          </a:bodyPr>
          <a:lstStyle/>
          <a:p>
            <a:pPr algn="ctr"/>
            <a:endParaRPr lang="en-CA" sz="1600" dirty="0" smtClean="0">
              <a:solidFill>
                <a:prstClr val="black"/>
              </a:solidFill>
            </a:endParaRPr>
          </a:p>
        </p:txBody>
      </p:sp>
      <p:sp>
        <p:nvSpPr>
          <p:cNvPr id="13" name="TextBox 12"/>
          <p:cNvSpPr txBox="1"/>
          <p:nvPr/>
        </p:nvSpPr>
        <p:spPr>
          <a:xfrm>
            <a:off x="6096000" y="2921975"/>
            <a:ext cx="1867402" cy="338554"/>
          </a:xfrm>
          <a:prstGeom prst="rect">
            <a:avLst/>
          </a:prstGeom>
          <a:noFill/>
          <a:ln>
            <a:noFill/>
          </a:ln>
        </p:spPr>
        <p:txBody>
          <a:bodyPr wrap="square" rtlCol="0">
            <a:spAutoFit/>
          </a:bodyPr>
          <a:lstStyle/>
          <a:p>
            <a:pPr algn="ctr"/>
            <a:endParaRPr lang="en-CA" sz="1600" dirty="0">
              <a:solidFill>
                <a:srgbClr val="FF0000"/>
              </a:solidFill>
            </a:endParaRPr>
          </a:p>
        </p:txBody>
      </p:sp>
      <p:sp>
        <p:nvSpPr>
          <p:cNvPr id="10" name="TextBox 9"/>
          <p:cNvSpPr txBox="1"/>
          <p:nvPr/>
        </p:nvSpPr>
        <p:spPr>
          <a:xfrm>
            <a:off x="381000" y="6324600"/>
            <a:ext cx="5609228" cy="307777"/>
          </a:xfrm>
          <a:prstGeom prst="rect">
            <a:avLst/>
          </a:prstGeom>
          <a:noFill/>
        </p:spPr>
        <p:txBody>
          <a:bodyPr wrap="none" rtlCol="0">
            <a:spAutoFit/>
          </a:bodyPr>
          <a:lstStyle/>
          <a:p>
            <a:r>
              <a:rPr lang="en-CA" sz="1400" i="1" dirty="0" smtClean="0">
                <a:solidFill>
                  <a:schemeClr val="tx1">
                    <a:lumMod val="65000"/>
                    <a:lumOff val="35000"/>
                  </a:schemeClr>
                </a:solidFill>
              </a:rPr>
              <a:t>Note: ‘Days’ will be normally be ‘business days’ unless otherwise indicated</a:t>
            </a:r>
            <a:endParaRPr lang="en-CA" sz="1400" i="1" dirty="0">
              <a:solidFill>
                <a:schemeClr val="tx1">
                  <a:lumMod val="65000"/>
                  <a:lumOff val="35000"/>
                </a:schemeClr>
              </a:solidFill>
            </a:endParaRPr>
          </a:p>
        </p:txBody>
      </p:sp>
    </p:spTree>
    <p:extLst>
      <p:ext uri="{BB962C8B-B14F-4D97-AF65-F5344CB8AC3E}">
        <p14:creationId xmlns:p14="http://schemas.microsoft.com/office/powerpoint/2010/main" val="254775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609600" y="1295400"/>
            <a:ext cx="7924800" cy="4247317"/>
          </a:xfrm>
          <a:prstGeom prst="rect">
            <a:avLst/>
          </a:prstGeom>
          <a:noFill/>
        </p:spPr>
        <p:txBody>
          <a:bodyPr wrap="square" rtlCol="0">
            <a:spAutoFit/>
          </a:bodyPr>
          <a:lstStyle/>
          <a:p>
            <a:pPr>
              <a:spcAft>
                <a:spcPts val="600"/>
              </a:spcAft>
              <a:buClr>
                <a:srgbClr val="F79646">
                  <a:lumMod val="75000"/>
                </a:srgbClr>
              </a:buClr>
            </a:pPr>
            <a:r>
              <a:rPr lang="en-CA" sz="1500" dirty="0" smtClean="0">
                <a:solidFill>
                  <a:schemeClr val="tx1">
                    <a:lumMod val="75000"/>
                    <a:lumOff val="25000"/>
                  </a:schemeClr>
                </a:solidFill>
                <a:latin typeface="Calibri" panose="020F0502020204030204" pitchFamily="34" charset="0"/>
                <a:cs typeface="Calibri" panose="020F0502020204030204" pitchFamily="34" charset="0"/>
              </a:rPr>
              <a:t>A notice of inspection </a:t>
            </a:r>
            <a:r>
              <a:rPr lang="en-CA" sz="1500" dirty="0">
                <a:solidFill>
                  <a:schemeClr val="tx1">
                    <a:lumMod val="75000"/>
                    <a:lumOff val="25000"/>
                  </a:schemeClr>
                </a:solidFill>
                <a:latin typeface="Calibri" panose="020F0502020204030204" pitchFamily="34" charset="0"/>
                <a:cs typeface="Calibri" panose="020F0502020204030204" pitchFamily="34" charset="0"/>
              </a:rPr>
              <a:t>l</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etter will be forwarded to Executive Director/Chief Executive Officer, copying the President of the Board of Directors and the MCCSS Program Supervisor, </a:t>
            </a:r>
            <a:r>
              <a:rPr lang="en-CA" sz="1500" u="sng" dirty="0" smtClean="0">
                <a:solidFill>
                  <a:schemeClr val="tx1">
                    <a:lumMod val="75000"/>
                    <a:lumOff val="25000"/>
                  </a:schemeClr>
                </a:solidFill>
                <a:latin typeface="Calibri" panose="020F0502020204030204" pitchFamily="34" charset="0"/>
                <a:cs typeface="Calibri" panose="020F0502020204030204" pitchFamily="34" charset="0"/>
              </a:rPr>
              <a:t>three weeks</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 prior to the compliance inspection.  </a:t>
            </a:r>
          </a:p>
          <a:p>
            <a:pPr marL="285750" indent="-285750">
              <a:buClr>
                <a:srgbClr val="F79646">
                  <a:lumMod val="75000"/>
                </a:srgbClr>
              </a:buClr>
              <a:buFont typeface="Wingdings" panose="05000000000000000000" pitchFamily="2" charset="2"/>
              <a:buChar char="§"/>
            </a:pPr>
            <a:r>
              <a:rPr lang="en-CA" sz="1500" dirty="0" smtClean="0">
                <a:solidFill>
                  <a:schemeClr val="tx1">
                    <a:lumMod val="75000"/>
                    <a:lumOff val="25000"/>
                  </a:schemeClr>
                </a:solidFill>
                <a:latin typeface="Calibri" panose="020F0502020204030204" pitchFamily="34" charset="0"/>
                <a:cs typeface="Calibri" panose="020F0502020204030204" pitchFamily="34" charset="0"/>
              </a:rPr>
              <a:t>The notice of inspection letter contains:</a:t>
            </a:r>
            <a:endParaRPr lang="en-CA" sz="1500" dirty="0">
              <a:solidFill>
                <a:schemeClr val="tx1">
                  <a:lumMod val="75000"/>
                  <a:lumOff val="25000"/>
                </a:schemeClr>
              </a:solidFill>
              <a:latin typeface="Calibri" panose="020F0502020204030204" pitchFamily="34" charset="0"/>
              <a:cs typeface="Calibri" panose="020F0502020204030204" pitchFamily="34" charset="0"/>
            </a:endParaRPr>
          </a:p>
          <a:p>
            <a:pPr marL="1200150" lvl="2" indent="-285750">
              <a:buClr>
                <a:srgbClr val="F79646">
                  <a:lumMod val="75000"/>
                </a:srgbClr>
              </a:buClr>
              <a:buFont typeface="Wingdings" panose="05000000000000000000" pitchFamily="2" charset="2"/>
              <a:buChar char="§"/>
            </a:pPr>
            <a:r>
              <a:rPr lang="en-CA" sz="1500" dirty="0">
                <a:solidFill>
                  <a:schemeClr val="tx1">
                    <a:lumMod val="75000"/>
                    <a:lumOff val="25000"/>
                  </a:schemeClr>
                </a:solidFill>
                <a:latin typeface="Calibri" panose="020F0502020204030204" pitchFamily="34" charset="0"/>
                <a:cs typeface="Calibri" panose="020F0502020204030204" pitchFamily="34" charset="0"/>
              </a:rPr>
              <a:t>Date, time and location of entrance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meeting</a:t>
            </a:r>
            <a:endParaRPr lang="en-CA" sz="1500" dirty="0">
              <a:solidFill>
                <a:schemeClr val="tx1">
                  <a:lumMod val="75000"/>
                  <a:lumOff val="25000"/>
                </a:schemeClr>
              </a:solidFill>
              <a:latin typeface="Calibri" panose="020F0502020204030204" pitchFamily="34" charset="0"/>
              <a:cs typeface="Calibri" panose="020F0502020204030204" pitchFamily="34" charset="0"/>
            </a:endParaRPr>
          </a:p>
          <a:p>
            <a:pPr marL="1200150" lvl="2" indent="-285750">
              <a:buClr>
                <a:srgbClr val="F79646">
                  <a:lumMod val="75000"/>
                </a:srgbClr>
              </a:buClr>
              <a:buFont typeface="Wingdings" panose="05000000000000000000" pitchFamily="2" charset="2"/>
              <a:buChar char="§"/>
            </a:pPr>
            <a:r>
              <a:rPr lang="en-CA" sz="1500" dirty="0">
                <a:solidFill>
                  <a:schemeClr val="tx1">
                    <a:lumMod val="75000"/>
                    <a:lumOff val="25000"/>
                  </a:schemeClr>
                </a:solidFill>
                <a:latin typeface="Calibri" panose="020F0502020204030204" pitchFamily="34" charset="0"/>
                <a:cs typeface="Calibri" panose="020F0502020204030204" pitchFamily="34" charset="0"/>
              </a:rPr>
              <a:t>Who is required to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participate</a:t>
            </a:r>
            <a:endParaRPr lang="en-CA" sz="1500" dirty="0">
              <a:solidFill>
                <a:schemeClr val="tx1">
                  <a:lumMod val="75000"/>
                  <a:lumOff val="25000"/>
                </a:schemeClr>
              </a:solidFill>
              <a:latin typeface="Calibri" panose="020F0502020204030204" pitchFamily="34" charset="0"/>
              <a:cs typeface="Calibri" panose="020F0502020204030204" pitchFamily="34" charset="0"/>
            </a:endParaRPr>
          </a:p>
          <a:p>
            <a:pPr marL="1200150" lvl="2" indent="-285750">
              <a:buClr>
                <a:srgbClr val="F79646">
                  <a:lumMod val="75000"/>
                </a:srgbClr>
              </a:buClr>
              <a:buFont typeface="Wingdings" panose="05000000000000000000" pitchFamily="2" charset="2"/>
              <a:buChar char="§"/>
            </a:pPr>
            <a:r>
              <a:rPr lang="en-CA" sz="1500" dirty="0">
                <a:solidFill>
                  <a:schemeClr val="tx1">
                    <a:lumMod val="75000"/>
                    <a:lumOff val="25000"/>
                  </a:schemeClr>
                </a:solidFill>
                <a:latin typeface="Calibri" panose="020F0502020204030204" pitchFamily="34" charset="0"/>
                <a:cs typeface="Calibri" panose="020F0502020204030204" pitchFamily="34" charset="0"/>
              </a:rPr>
              <a:t>The purpose of compliance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inspections</a:t>
            </a:r>
            <a:endParaRPr lang="en-CA" sz="1500" dirty="0">
              <a:solidFill>
                <a:schemeClr val="tx1">
                  <a:lumMod val="75000"/>
                  <a:lumOff val="25000"/>
                </a:schemeClr>
              </a:solidFill>
              <a:latin typeface="Calibri" panose="020F0502020204030204" pitchFamily="34" charset="0"/>
              <a:cs typeface="Calibri" panose="020F0502020204030204" pitchFamily="34" charset="0"/>
            </a:endParaRPr>
          </a:p>
          <a:p>
            <a:pPr marL="1200150" lvl="2" indent="-285750">
              <a:buClr>
                <a:srgbClr val="F79646">
                  <a:lumMod val="75000"/>
                </a:srgbClr>
              </a:buClr>
              <a:buFont typeface="Wingdings" panose="05000000000000000000" pitchFamily="2" charset="2"/>
              <a:buChar char="§"/>
            </a:pPr>
            <a:r>
              <a:rPr lang="en-CA" sz="1500" dirty="0">
                <a:solidFill>
                  <a:schemeClr val="tx1">
                    <a:lumMod val="75000"/>
                    <a:lumOff val="25000"/>
                  </a:schemeClr>
                </a:solidFill>
                <a:latin typeface="Calibri" panose="020F0502020204030204" pitchFamily="34" charset="0"/>
                <a:cs typeface="Calibri" panose="020F0502020204030204" pitchFamily="34" charset="0"/>
              </a:rPr>
              <a:t>The list of documents </a:t>
            </a:r>
            <a:r>
              <a:rPr lang="en-US" sz="1500" dirty="0" smtClean="0">
                <a:solidFill>
                  <a:schemeClr val="tx1">
                    <a:lumMod val="75000"/>
                    <a:lumOff val="25000"/>
                  </a:schemeClr>
                </a:solidFill>
                <a:latin typeface="Calibri" panose="020F0502020204030204" pitchFamily="34" charset="0"/>
                <a:cs typeface="Calibri" panose="020F0502020204030204" pitchFamily="34" charset="0"/>
              </a:rPr>
              <a:t>to be made available for the inspection</a:t>
            </a:r>
            <a:endParaRPr lang="en-CA" sz="1500" dirty="0">
              <a:solidFill>
                <a:schemeClr val="tx1">
                  <a:lumMod val="75000"/>
                  <a:lumOff val="25000"/>
                </a:schemeClr>
              </a:solidFill>
              <a:latin typeface="Calibri" panose="020F0502020204030204" pitchFamily="34" charset="0"/>
              <a:cs typeface="Calibri" panose="020F0502020204030204" pitchFamily="34" charset="0"/>
            </a:endParaRPr>
          </a:p>
          <a:p>
            <a:pPr marL="1200150" lvl="2" indent="-285750">
              <a:buClr>
                <a:srgbClr val="F79646">
                  <a:lumMod val="75000"/>
                </a:srgbClr>
              </a:buClr>
              <a:buFont typeface="Wingdings" panose="05000000000000000000" pitchFamily="2" charset="2"/>
              <a:buChar char="§"/>
            </a:pPr>
            <a:r>
              <a:rPr lang="en-CA" sz="1500" dirty="0" smtClean="0">
                <a:solidFill>
                  <a:schemeClr val="tx1">
                    <a:lumMod val="75000"/>
                    <a:lumOff val="25000"/>
                  </a:schemeClr>
                </a:solidFill>
                <a:latin typeface="Calibri" panose="020F0502020204030204" pitchFamily="34" charset="0"/>
                <a:cs typeface="Calibri" panose="020F0502020204030204" pitchFamily="34" charset="0"/>
              </a:rPr>
              <a:t>A copy of the inspection report detailing the Regulation 299/10 and Policy Directives that apply to the service agency</a:t>
            </a:r>
          </a:p>
          <a:p>
            <a:pPr marL="1200150" lvl="2" indent="-285750">
              <a:spcAft>
                <a:spcPts val="600"/>
              </a:spcAft>
              <a:buClr>
                <a:srgbClr val="F79646">
                  <a:lumMod val="75000"/>
                </a:srgbClr>
              </a:buClr>
              <a:buFont typeface="Wingdings" panose="05000000000000000000" pitchFamily="2" charset="2"/>
              <a:buChar char="§"/>
            </a:pPr>
            <a:r>
              <a:rPr lang="en-CA" sz="1500" dirty="0" smtClean="0">
                <a:solidFill>
                  <a:schemeClr val="tx1">
                    <a:lumMod val="75000"/>
                    <a:lumOff val="25000"/>
                  </a:schemeClr>
                </a:solidFill>
                <a:latin typeface="Calibri" panose="020F0502020204030204" pitchFamily="34" charset="0"/>
                <a:cs typeface="Calibri" panose="020F0502020204030204" pitchFamily="34" charset="0"/>
              </a:rPr>
              <a:t>A tip </a:t>
            </a:r>
            <a:r>
              <a:rPr lang="en-CA" sz="1500" dirty="0">
                <a:solidFill>
                  <a:schemeClr val="tx1">
                    <a:lumMod val="75000"/>
                    <a:lumOff val="25000"/>
                  </a:schemeClr>
                </a:solidFill>
                <a:latin typeface="Calibri" panose="020F0502020204030204" pitchFamily="34" charset="0"/>
                <a:cs typeface="Calibri" panose="020F0502020204030204" pitchFamily="34" charset="0"/>
              </a:rPr>
              <a:t>sheet offering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suggestions for preparing </a:t>
            </a:r>
            <a:r>
              <a:rPr lang="en-CA" sz="1500" dirty="0">
                <a:solidFill>
                  <a:schemeClr val="tx1">
                    <a:lumMod val="75000"/>
                    <a:lumOff val="25000"/>
                  </a:schemeClr>
                </a:solidFill>
                <a:latin typeface="Calibri" panose="020F0502020204030204" pitchFamily="34" charset="0"/>
                <a:cs typeface="Calibri" panose="020F0502020204030204" pitchFamily="34" charset="0"/>
              </a:rPr>
              <a:t>for an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inspection</a:t>
            </a:r>
            <a:endParaRPr lang="en-CA" sz="1500" dirty="0" smtClean="0">
              <a:solidFill>
                <a:schemeClr val="tx1">
                  <a:lumMod val="75000"/>
                  <a:lumOff val="25000"/>
                </a:schemeClr>
              </a:solidFill>
              <a:latin typeface="Arial" panose="020B0604020202020204" pitchFamily="34" charset="0"/>
              <a:cs typeface="Arial" panose="020B0604020202020204" pitchFamily="34" charset="0"/>
            </a:endParaRPr>
          </a:p>
          <a:p>
            <a:pPr>
              <a:buClr>
                <a:srgbClr val="F79646">
                  <a:lumMod val="75000"/>
                </a:srgbClr>
              </a:buClr>
            </a:pPr>
            <a:r>
              <a:rPr lang="en-CA" sz="1500" dirty="0" smtClean="0">
                <a:solidFill>
                  <a:schemeClr val="tx1">
                    <a:lumMod val="75000"/>
                    <a:lumOff val="25000"/>
                  </a:schemeClr>
                </a:solidFill>
                <a:latin typeface="Calibri" panose="020F0502020204030204" pitchFamily="34" charset="0"/>
                <a:cs typeface="Calibri" panose="020F0502020204030204" pitchFamily="34" charset="0"/>
              </a:rPr>
              <a:t>In addition to the inspection report, the </a:t>
            </a:r>
            <a:r>
              <a:rPr lang="en-CA" sz="1500" dirty="0">
                <a:solidFill>
                  <a:schemeClr val="tx1">
                    <a:lumMod val="75000"/>
                    <a:lumOff val="25000"/>
                  </a:schemeClr>
                </a:solidFill>
                <a:latin typeface="Calibri" panose="020F0502020204030204" pitchFamily="34" charset="0"/>
                <a:cs typeface="Calibri" panose="020F0502020204030204" pitchFamily="34" charset="0"/>
              </a:rPr>
              <a:t>letter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and tip sheet identify key compliance </a:t>
            </a:r>
            <a:r>
              <a:rPr lang="en-US" sz="1500" dirty="0" smtClean="0">
                <a:solidFill>
                  <a:schemeClr val="tx1">
                    <a:lumMod val="75000"/>
                    <a:lumOff val="25000"/>
                  </a:schemeClr>
                </a:solidFill>
                <a:latin typeface="Calibri" panose="020F0502020204030204" pitchFamily="34" charset="0"/>
                <a:cs typeface="Calibri" panose="020F0502020204030204" pitchFamily="34" charset="0"/>
              </a:rPr>
              <a:t>resources</a:t>
            </a:r>
            <a:r>
              <a:rPr lang="en-US" sz="1500" dirty="0">
                <a:solidFill>
                  <a:schemeClr val="tx1">
                    <a:lumMod val="75000"/>
                    <a:lumOff val="25000"/>
                  </a:schemeClr>
                </a:solidFill>
                <a:latin typeface="Calibri" panose="020F0502020204030204" pitchFamily="34" charset="0"/>
                <a:cs typeface="Calibri" panose="020F0502020204030204" pitchFamily="34" charset="0"/>
              </a:rPr>
              <a:t>. </a:t>
            </a:r>
            <a:r>
              <a:rPr lang="en-US" sz="1500" dirty="0" smtClean="0">
                <a:solidFill>
                  <a:schemeClr val="tx1">
                    <a:lumMod val="75000"/>
                    <a:lumOff val="25000"/>
                  </a:schemeClr>
                </a:solidFill>
                <a:latin typeface="Calibri" panose="020F0502020204030204" pitchFamily="34" charset="0"/>
                <a:cs typeface="Calibri" panose="020F0502020204030204" pitchFamily="34" charset="0"/>
              </a:rPr>
              <a:t>These include, for example:</a:t>
            </a:r>
            <a:endParaRPr lang="en-US" sz="1500" dirty="0">
              <a:solidFill>
                <a:schemeClr val="tx1">
                  <a:lumMod val="75000"/>
                  <a:lumOff val="25000"/>
                </a:schemeClr>
              </a:solidFill>
              <a:latin typeface="Calibri" panose="020F0502020204030204" pitchFamily="34" charset="0"/>
              <a:cs typeface="Calibri" panose="020F0502020204030204" pitchFamily="34" charset="0"/>
            </a:endParaRPr>
          </a:p>
          <a:p>
            <a:pPr marL="1198563" lvl="2" indent="-284163">
              <a:spcAft>
                <a:spcPts val="1200"/>
              </a:spcAft>
              <a:buClr>
                <a:srgbClr val="F05A2A"/>
              </a:buClr>
              <a:buFont typeface="Wingdings" panose="05000000000000000000" pitchFamily="2" charset="2"/>
              <a:buChar char="§"/>
            </a:pPr>
            <a:r>
              <a:rPr lang="en-US" sz="1500" u="sng" dirty="0" smtClean="0">
                <a:solidFill>
                  <a:srgbClr val="FF0000"/>
                </a:solidFill>
                <a:latin typeface="Calibri" panose="020F0502020204030204" pitchFamily="34" charset="0"/>
                <a:cs typeface="Calibri" panose="020F0502020204030204" pitchFamily="34" charset="0"/>
                <a:hlinkClick r:id="rId2"/>
              </a:rPr>
              <a:t>DS Compliance Indicator List</a:t>
            </a:r>
            <a:endParaRPr lang="en-US" sz="1500" u="sng" dirty="0" smtClean="0">
              <a:solidFill>
                <a:srgbClr val="FF0000"/>
              </a:solidFill>
              <a:latin typeface="Calibri" panose="020F0502020204030204" pitchFamily="34" charset="0"/>
              <a:cs typeface="Calibri" panose="020F0502020204030204" pitchFamily="34" charset="0"/>
            </a:endParaRPr>
          </a:p>
          <a:p>
            <a:pPr marL="1198563" lvl="2" indent="-284163">
              <a:spcAft>
                <a:spcPts val="1200"/>
              </a:spcAft>
              <a:buClr>
                <a:srgbClr val="F05A2A"/>
              </a:buClr>
              <a:buFont typeface="Wingdings" panose="05000000000000000000" pitchFamily="2" charset="2"/>
              <a:buChar char="§"/>
            </a:pPr>
            <a:r>
              <a:rPr lang="en-CA" sz="1500" u="sng" dirty="0" err="1" smtClean="0">
                <a:solidFill>
                  <a:srgbClr val="FF0000"/>
                </a:solidFill>
                <a:latin typeface="Calibri" panose="020F0502020204030204" pitchFamily="34" charset="0"/>
                <a:cs typeface="Calibri" panose="020F0502020204030204" pitchFamily="34" charset="0"/>
                <a:hlinkClick r:id="rId3"/>
              </a:rPr>
              <a:t>QAMClear</a:t>
            </a:r>
            <a:endParaRPr lang="en-US" sz="1500" u="sng" dirty="0" smtClean="0">
              <a:solidFill>
                <a:srgbClr val="FF0000"/>
              </a:solidFill>
              <a:latin typeface="Calibri" panose="020F0502020204030204" pitchFamily="34" charset="0"/>
              <a:cs typeface="Calibri" panose="020F0502020204030204" pitchFamily="34" charset="0"/>
            </a:endParaRPr>
          </a:p>
          <a:p>
            <a:pPr marL="0" lvl="1">
              <a:buClr>
                <a:srgbClr val="F79646">
                  <a:lumMod val="75000"/>
                </a:srgbClr>
              </a:buClr>
            </a:pPr>
            <a:r>
              <a:rPr lang="en-US" sz="1500" dirty="0" smtClean="0">
                <a:solidFill>
                  <a:schemeClr val="tx1">
                    <a:lumMod val="75000"/>
                    <a:lumOff val="25000"/>
                  </a:schemeClr>
                </a:solidFill>
                <a:latin typeface="Calibri" panose="020F0502020204030204" pitchFamily="34" charset="0"/>
                <a:cs typeface="Calibri" panose="020F0502020204030204" pitchFamily="34" charset="0"/>
              </a:rPr>
              <a:t>All of these resources can be found on the QAM </a:t>
            </a:r>
            <a:r>
              <a:rPr lang="en-US" sz="1500" dirty="0">
                <a:solidFill>
                  <a:schemeClr val="tx1">
                    <a:lumMod val="75000"/>
                    <a:lumOff val="25000"/>
                  </a:schemeClr>
                </a:solidFill>
                <a:latin typeface="Calibri" panose="020F0502020204030204" pitchFamily="34" charset="0"/>
                <a:cs typeface="Calibri" panose="020F0502020204030204" pitchFamily="34" charset="0"/>
              </a:rPr>
              <a:t>website </a:t>
            </a:r>
            <a:r>
              <a:rPr lang="en-US" sz="1500" dirty="0" smtClean="0">
                <a:solidFill>
                  <a:schemeClr val="tx1">
                    <a:lumMod val="75000"/>
                    <a:lumOff val="25000"/>
                  </a:schemeClr>
                </a:solidFill>
                <a:latin typeface="Calibri" panose="020F0502020204030204" pitchFamily="34" charset="0"/>
                <a:cs typeface="Calibri" panose="020F0502020204030204" pitchFamily="34" charset="0"/>
              </a:rPr>
              <a:t>at </a:t>
            </a:r>
            <a:r>
              <a:rPr lang="en-US" sz="1500" u="sng" dirty="0" smtClean="0">
                <a:solidFill>
                  <a:prstClr val="black"/>
                </a:solidFill>
                <a:latin typeface="Calibri" panose="020F0502020204030204" pitchFamily="34" charset="0"/>
                <a:cs typeface="Calibri" panose="020F0502020204030204" pitchFamily="34" charset="0"/>
                <a:hlinkClick r:id="rId4"/>
              </a:rPr>
              <a:t>www.qamtraining.ca</a:t>
            </a:r>
            <a:r>
              <a:rPr lang="en-US" sz="1500" u="sng" dirty="0" smtClean="0">
                <a:solidFill>
                  <a:prstClr val="black"/>
                </a:solidFill>
                <a:latin typeface="Calibri" panose="020F0502020204030204" pitchFamily="34" charset="0"/>
                <a:cs typeface="Calibri" panose="020F0502020204030204" pitchFamily="34" charset="0"/>
              </a:rPr>
              <a:t>.</a:t>
            </a:r>
            <a:endParaRPr lang="en-CA" sz="1500" dirty="0">
              <a:solidFill>
                <a:prstClr val="black"/>
              </a:solidFill>
            </a:endParaRPr>
          </a:p>
        </p:txBody>
      </p:sp>
      <p:sp>
        <p:nvSpPr>
          <p:cNvPr id="4" name="Slide Number Placeholder 3"/>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pPr/>
              <a:t>8</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9" name="Title 4"/>
          <p:cNvSpPr>
            <a:spLocks noGrp="1"/>
          </p:cNvSpPr>
          <p:nvPr>
            <p:ph type="title"/>
          </p:nvPr>
        </p:nvSpPr>
        <p:spPr>
          <a:xfrm>
            <a:off x="914400" y="163093"/>
            <a:ext cx="2743200" cy="1143000"/>
          </a:xfrm>
        </p:spPr>
        <p:txBody>
          <a:bodyPr>
            <a:normAutofit/>
          </a:bodyPr>
          <a:lstStyle/>
          <a:p>
            <a:r>
              <a:rPr lang="en-CA" sz="2200" b="0" dirty="0">
                <a:solidFill>
                  <a:schemeClr val="tx1">
                    <a:lumMod val="75000"/>
                    <a:lumOff val="25000"/>
                  </a:schemeClr>
                </a:solidFill>
                <a:latin typeface="Calibri" panose="020F0502020204030204" pitchFamily="34" charset="0"/>
                <a:cs typeface="Calibri" panose="020F0502020204030204" pitchFamily="34" charset="0"/>
              </a:rPr>
              <a:t>Compliance </a:t>
            </a:r>
            <a:r>
              <a:rPr lang="en-CA" sz="2200" b="0" dirty="0" smtClean="0">
                <a:solidFill>
                  <a:schemeClr val="tx1">
                    <a:lumMod val="75000"/>
                    <a:lumOff val="25000"/>
                  </a:schemeClr>
                </a:solidFill>
                <a:latin typeface="Calibri" panose="020F0502020204030204" pitchFamily="34" charset="0"/>
                <a:cs typeface="Calibri" panose="020F0502020204030204" pitchFamily="34" charset="0"/>
              </a:rPr>
              <a:t>Support</a:t>
            </a:r>
            <a:r>
              <a:rPr lang="en-CA" sz="2200" b="0" dirty="0">
                <a:latin typeface="Calibri" panose="020F0502020204030204" pitchFamily="34" charset="0"/>
                <a:cs typeface="Calibri" panose="020F0502020204030204" pitchFamily="34" charset="0"/>
              </a:rPr>
              <a:t/>
            </a:r>
            <a:br>
              <a:rPr lang="en-CA" sz="2200" b="0" dirty="0">
                <a:latin typeface="Calibri" panose="020F0502020204030204" pitchFamily="34" charset="0"/>
                <a:cs typeface="Calibri" panose="020F0502020204030204" pitchFamily="34" charset="0"/>
              </a:rPr>
            </a:br>
            <a:r>
              <a:rPr lang="en-CA" b="0" dirty="0" smtClean="0">
                <a:solidFill>
                  <a:schemeClr val="accent6">
                    <a:lumMod val="75000"/>
                  </a:schemeClr>
                </a:solidFill>
                <a:latin typeface="Calibri" panose="020F0502020204030204" pitchFamily="34" charset="0"/>
                <a:cs typeface="Calibri" panose="020F0502020204030204" pitchFamily="34" charset="0"/>
              </a:rPr>
              <a:t>Notice of Inspection</a:t>
            </a:r>
            <a:r>
              <a:rPr lang="en-CA" dirty="0" smtClean="0">
                <a:cs typeface="Arial" panose="020B0604020202020204" pitchFamily="34" charset="0"/>
              </a:rPr>
              <a:t/>
            </a:r>
            <a:br>
              <a:rPr lang="en-CA" dirty="0" smtClean="0">
                <a:cs typeface="Arial" panose="020B0604020202020204" pitchFamily="34" charset="0"/>
              </a:rPr>
            </a:br>
            <a:endParaRPr lang="en-CA"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609" y="990600"/>
            <a:ext cx="777240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679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0658" y="1066800"/>
            <a:ext cx="8307397" cy="584775"/>
          </a:xfrm>
          <a:prstGeom prst="rect">
            <a:avLst/>
          </a:prstGeom>
          <a:noFill/>
        </p:spPr>
        <p:txBody>
          <a:bodyPr wrap="square" rtlCol="0">
            <a:spAutoFit/>
          </a:bodyPr>
          <a:lstStyle/>
          <a:p>
            <a:endParaRPr lang="en-CA" sz="1600" dirty="0" smtClean="0">
              <a:solidFill>
                <a:prstClr val="black"/>
              </a:solidFill>
            </a:endParaRPr>
          </a:p>
          <a:p>
            <a:endParaRPr lang="en-CA" sz="1600" dirty="0">
              <a:solidFill>
                <a:prstClr val="black"/>
              </a:solidFill>
            </a:endParaRPr>
          </a:p>
        </p:txBody>
      </p:sp>
      <p:sp>
        <p:nvSpPr>
          <p:cNvPr id="5" name="TextBox 4"/>
          <p:cNvSpPr txBox="1"/>
          <p:nvPr/>
        </p:nvSpPr>
        <p:spPr>
          <a:xfrm>
            <a:off x="600658" y="1371600"/>
            <a:ext cx="7772400" cy="4324261"/>
          </a:xfrm>
          <a:prstGeom prst="rect">
            <a:avLst/>
          </a:prstGeom>
          <a:noFill/>
        </p:spPr>
        <p:txBody>
          <a:bodyPr wrap="square" rtlCol="0">
            <a:spAutoFit/>
          </a:bodyPr>
          <a:lstStyle/>
          <a:p>
            <a:pPr>
              <a:spcAft>
                <a:spcPts val="600"/>
              </a:spcAft>
              <a:buClr>
                <a:srgbClr val="F79646">
                  <a:lumMod val="75000"/>
                </a:srgbClr>
              </a:buClr>
            </a:pPr>
            <a:r>
              <a:rPr lang="en-CA" sz="1500" dirty="0" smtClean="0">
                <a:solidFill>
                  <a:schemeClr val="tx1">
                    <a:lumMod val="75000"/>
                    <a:lumOff val="25000"/>
                  </a:schemeClr>
                </a:solidFill>
                <a:latin typeface="Calibri" panose="020F0502020204030204" pitchFamily="34" charset="0"/>
                <a:cs typeface="Calibri" panose="020F0502020204030204" pitchFamily="34" charset="0"/>
              </a:rPr>
              <a:t>The Developmental Services </a:t>
            </a:r>
            <a:r>
              <a:rPr lang="en-CA" sz="1500" dirty="0">
                <a:solidFill>
                  <a:schemeClr val="tx1">
                    <a:lumMod val="75000"/>
                    <a:lumOff val="25000"/>
                  </a:schemeClr>
                </a:solidFill>
                <a:latin typeface="Calibri" panose="020F0502020204030204" pitchFamily="34" charset="0"/>
                <a:cs typeface="Calibri" panose="020F0502020204030204" pitchFamily="34" charset="0"/>
              </a:rPr>
              <a:t>Compliance Indicator List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 (“Indicator List”) is the primary tool the Developmental Services Compliance Team uses to support service agencies and help them understand the program requirements. It will also help in interpreting the “indicators” that Program Advisors use </a:t>
            </a:r>
            <a:r>
              <a:rPr lang="en-CA" sz="1500" dirty="0">
                <a:solidFill>
                  <a:schemeClr val="tx1">
                    <a:lumMod val="75000"/>
                    <a:lumOff val="25000"/>
                  </a:schemeClr>
                </a:solidFill>
                <a:latin typeface="Calibri" panose="020F0502020204030204" pitchFamily="34" charset="0"/>
                <a:cs typeface="Calibri" panose="020F0502020204030204" pitchFamily="34" charset="0"/>
              </a:rPr>
              <a:t>to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assess and confirm compliance </a:t>
            </a:r>
            <a:r>
              <a:rPr lang="en-CA" sz="1500" dirty="0">
                <a:solidFill>
                  <a:schemeClr val="tx1">
                    <a:lumMod val="75000"/>
                    <a:lumOff val="25000"/>
                  </a:schemeClr>
                </a:solidFill>
                <a:latin typeface="Calibri" panose="020F0502020204030204" pitchFamily="34" charset="0"/>
                <a:cs typeface="Calibri" panose="020F0502020204030204" pitchFamily="34" charset="0"/>
              </a:rPr>
              <a:t>during inspections.  </a:t>
            </a:r>
            <a:endParaRPr lang="en-CA" sz="1500" dirty="0" smtClean="0">
              <a:solidFill>
                <a:schemeClr val="tx1">
                  <a:lumMod val="75000"/>
                  <a:lumOff val="25000"/>
                </a:schemeClr>
              </a:solidFill>
              <a:latin typeface="Calibri" panose="020F0502020204030204" pitchFamily="34" charset="0"/>
              <a:cs typeface="Calibri" panose="020F0502020204030204" pitchFamily="34" charset="0"/>
            </a:endParaRPr>
          </a:p>
          <a:p>
            <a:pPr>
              <a:spcAft>
                <a:spcPts val="600"/>
              </a:spcAft>
              <a:buClr>
                <a:srgbClr val="F79646">
                  <a:lumMod val="75000"/>
                </a:srgbClr>
              </a:buClr>
            </a:pPr>
            <a:endParaRPr lang="en-CA" sz="15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spcAft>
                <a:spcPts val="600"/>
              </a:spcAft>
              <a:buClr>
                <a:srgbClr val="F79646">
                  <a:lumMod val="75000"/>
                </a:srgbClr>
              </a:buClr>
              <a:buFont typeface="Wingdings" panose="05000000000000000000" pitchFamily="2" charset="2"/>
              <a:buChar char="§"/>
            </a:pPr>
            <a:r>
              <a:rPr lang="en-CA" sz="1500" dirty="0" smtClean="0">
                <a:solidFill>
                  <a:schemeClr val="tx1">
                    <a:lumMod val="75000"/>
                    <a:lumOff val="25000"/>
                  </a:schemeClr>
                </a:solidFill>
                <a:latin typeface="Calibri" panose="020F0502020204030204" pitchFamily="34" charset="0"/>
                <a:cs typeface="Calibri" panose="020F0502020204030204" pitchFamily="34" charset="0"/>
              </a:rPr>
              <a:t>The Indicator List should to </a:t>
            </a:r>
            <a:r>
              <a:rPr lang="en-CA" sz="1500" dirty="0">
                <a:solidFill>
                  <a:schemeClr val="tx1">
                    <a:lumMod val="75000"/>
                    <a:lumOff val="25000"/>
                  </a:schemeClr>
                </a:solidFill>
                <a:latin typeface="Calibri" panose="020F0502020204030204" pitchFamily="34" charset="0"/>
                <a:cs typeface="Calibri" panose="020F0502020204030204" pitchFamily="34" charset="0"/>
              </a:rPr>
              <a:t>be used in conjunction with the Compliance Inspection Report</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  </a:t>
            </a:r>
            <a:endParaRPr lang="en-CA" sz="15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spcAft>
                <a:spcPts val="600"/>
              </a:spcAft>
              <a:buClr>
                <a:srgbClr val="F79646">
                  <a:lumMod val="75000"/>
                </a:srgbClr>
              </a:buClr>
              <a:buFont typeface="Wingdings" panose="05000000000000000000" pitchFamily="2" charset="2"/>
              <a:buChar char="§"/>
            </a:pPr>
            <a:r>
              <a:rPr lang="en-CA" sz="1500" dirty="0" smtClean="0">
                <a:solidFill>
                  <a:schemeClr val="tx1">
                    <a:lumMod val="75000"/>
                    <a:lumOff val="25000"/>
                  </a:schemeClr>
                </a:solidFill>
                <a:latin typeface="Calibri" panose="020F0502020204030204" pitchFamily="34" charset="0"/>
                <a:cs typeface="Calibri" panose="020F0502020204030204" pitchFamily="34" charset="0"/>
              </a:rPr>
              <a:t>Sections were designed to reflect the order that they appear in the Compliance Inspection Report.  </a:t>
            </a:r>
          </a:p>
          <a:p>
            <a:pPr marL="285750" indent="-285750">
              <a:buClr>
                <a:srgbClr val="F79646">
                  <a:lumMod val="75000"/>
                </a:srgbClr>
              </a:buClr>
              <a:buFont typeface="Wingdings" panose="05000000000000000000" pitchFamily="2" charset="2"/>
              <a:buChar char="§"/>
            </a:pPr>
            <a:r>
              <a:rPr lang="en-US" sz="1500" dirty="0" smtClean="0">
                <a:solidFill>
                  <a:schemeClr val="tx1">
                    <a:lumMod val="75000"/>
                    <a:lumOff val="25000"/>
                  </a:schemeClr>
                </a:solidFill>
                <a:latin typeface="Calibri" panose="020F0502020204030204" pitchFamily="34" charset="0"/>
                <a:cs typeface="Calibri" panose="020F0502020204030204" pitchFamily="34" charset="0"/>
              </a:rPr>
              <a:t> The Indicator List includes information on:</a:t>
            </a:r>
          </a:p>
          <a:p>
            <a:pPr marL="971550" lvl="2" indent="-285750">
              <a:buClr>
                <a:srgbClr val="F79646">
                  <a:lumMod val="75000"/>
                </a:srgbClr>
              </a:buClr>
              <a:buFont typeface="Wingdings" panose="05000000000000000000" pitchFamily="2" charset="2"/>
              <a:buChar char="§"/>
            </a:pPr>
            <a:r>
              <a:rPr lang="en-US" sz="1500" dirty="0" smtClean="0">
                <a:solidFill>
                  <a:schemeClr val="tx1">
                    <a:lumMod val="75000"/>
                    <a:lumOff val="25000"/>
                  </a:schemeClr>
                </a:solidFill>
                <a:latin typeface="Calibri" panose="020F0502020204030204" pitchFamily="34" charset="0"/>
                <a:cs typeface="Calibri" panose="020F0502020204030204" pitchFamily="34" charset="0"/>
              </a:rPr>
              <a:t>The policy intent of the requirements</a:t>
            </a:r>
            <a:endParaRPr lang="en-CA" sz="1500" dirty="0" smtClean="0">
              <a:solidFill>
                <a:schemeClr val="tx1">
                  <a:lumMod val="75000"/>
                  <a:lumOff val="25000"/>
                </a:schemeClr>
              </a:solidFill>
              <a:latin typeface="Calibri" panose="020F0502020204030204" pitchFamily="34" charset="0"/>
              <a:cs typeface="Calibri" panose="020F0502020204030204" pitchFamily="34" charset="0"/>
            </a:endParaRPr>
          </a:p>
          <a:p>
            <a:pPr marL="971550" lvl="2" indent="-285750">
              <a:buClr>
                <a:srgbClr val="F79646">
                  <a:lumMod val="75000"/>
                </a:srgbClr>
              </a:buClr>
              <a:buFont typeface="Wingdings" panose="05000000000000000000" pitchFamily="2" charset="2"/>
              <a:buChar char="§"/>
            </a:pPr>
            <a:r>
              <a:rPr lang="en-US" sz="1500" dirty="0" smtClean="0">
                <a:solidFill>
                  <a:schemeClr val="tx1">
                    <a:lumMod val="75000"/>
                    <a:lumOff val="25000"/>
                  </a:schemeClr>
                </a:solidFill>
                <a:latin typeface="Calibri" panose="020F0502020204030204" pitchFamily="34" charset="0"/>
                <a:cs typeface="Calibri" panose="020F0502020204030204" pitchFamily="34" charset="0"/>
              </a:rPr>
              <a:t>Applicability of the requirements to SIPDDA-funded services and supports</a:t>
            </a:r>
          </a:p>
          <a:p>
            <a:pPr marL="971550" lvl="2" indent="-285750">
              <a:buClr>
                <a:srgbClr val="F79646">
                  <a:lumMod val="75000"/>
                </a:srgbClr>
              </a:buClr>
              <a:buFont typeface="Wingdings" panose="05000000000000000000" pitchFamily="2" charset="2"/>
              <a:buChar char="§"/>
            </a:pPr>
            <a:r>
              <a:rPr lang="en-CA" sz="1500" dirty="0" smtClean="0">
                <a:solidFill>
                  <a:schemeClr val="tx1">
                    <a:lumMod val="75000"/>
                    <a:lumOff val="25000"/>
                  </a:schemeClr>
                </a:solidFill>
                <a:latin typeface="Calibri" panose="020F0502020204030204" pitchFamily="34" charset="0"/>
                <a:cs typeface="Calibri" panose="020F0502020204030204" pitchFamily="34" charset="0"/>
              </a:rPr>
              <a:t>Differing severity of non-compliant requirements</a:t>
            </a:r>
            <a:endParaRPr lang="en-US" sz="1500" dirty="0" smtClean="0">
              <a:solidFill>
                <a:schemeClr val="tx1">
                  <a:lumMod val="75000"/>
                  <a:lumOff val="25000"/>
                </a:schemeClr>
              </a:solidFill>
              <a:latin typeface="Calibri" panose="020F0502020204030204" pitchFamily="34" charset="0"/>
              <a:cs typeface="Calibri" panose="020F0502020204030204" pitchFamily="34" charset="0"/>
            </a:endParaRPr>
          </a:p>
          <a:p>
            <a:pPr marL="971550" lvl="2" indent="-285750">
              <a:buClr>
                <a:srgbClr val="F79646">
                  <a:lumMod val="75000"/>
                </a:srgbClr>
              </a:buClr>
              <a:buFont typeface="Wingdings" panose="05000000000000000000" pitchFamily="2" charset="2"/>
              <a:buChar char="§"/>
            </a:pPr>
            <a:r>
              <a:rPr lang="en-US" sz="1500" dirty="0" smtClean="0">
                <a:solidFill>
                  <a:schemeClr val="tx1">
                    <a:lumMod val="75000"/>
                    <a:lumOff val="25000"/>
                  </a:schemeClr>
                </a:solidFill>
                <a:latin typeface="Calibri" panose="020F0502020204030204" pitchFamily="34" charset="0"/>
                <a:cs typeface="Calibri" panose="020F0502020204030204" pitchFamily="34" charset="0"/>
              </a:rPr>
              <a:t>Specific indicators used to assess and confirm compliance during inspections</a:t>
            </a:r>
          </a:p>
          <a:p>
            <a:pPr marL="971550" lvl="2" indent="-285750">
              <a:buClr>
                <a:srgbClr val="F79646">
                  <a:lumMod val="75000"/>
                </a:srgbClr>
              </a:buClr>
              <a:buFont typeface="Wingdings" panose="05000000000000000000" pitchFamily="2" charset="2"/>
              <a:buChar char="§"/>
            </a:pPr>
            <a:r>
              <a:rPr lang="en-US" sz="1500" dirty="0" smtClean="0">
                <a:solidFill>
                  <a:schemeClr val="tx1">
                    <a:lumMod val="75000"/>
                    <a:lumOff val="25000"/>
                  </a:schemeClr>
                </a:solidFill>
                <a:latin typeface="Calibri" panose="020F0502020204030204" pitchFamily="34" charset="0"/>
                <a:cs typeface="Calibri" panose="020F0502020204030204" pitchFamily="34" charset="0"/>
              </a:rPr>
              <a:t>Service agency actions required to meet the requirements </a:t>
            </a:r>
          </a:p>
          <a:p>
            <a:pPr marL="971550" lvl="2" indent="-285750">
              <a:buClr>
                <a:srgbClr val="F79646">
                  <a:lumMod val="75000"/>
                </a:srgbClr>
              </a:buClr>
              <a:buFont typeface="Wingdings" panose="05000000000000000000" pitchFamily="2" charset="2"/>
              <a:buChar char="§"/>
            </a:pPr>
            <a:endParaRPr lang="en-US" sz="1500" dirty="0">
              <a:solidFill>
                <a:schemeClr val="tx1">
                  <a:lumMod val="75000"/>
                  <a:lumOff val="25000"/>
                </a:schemeClr>
              </a:solidFill>
              <a:latin typeface="Calibri" panose="020F0502020204030204" pitchFamily="34" charset="0"/>
              <a:cs typeface="Calibri" panose="020F0502020204030204" pitchFamily="34" charset="0"/>
            </a:endParaRPr>
          </a:p>
          <a:p>
            <a:pPr>
              <a:spcAft>
                <a:spcPts val="600"/>
              </a:spcAft>
              <a:buClr>
                <a:srgbClr val="F79646">
                  <a:lumMod val="75000"/>
                </a:srgbClr>
              </a:buClr>
            </a:pPr>
            <a:r>
              <a:rPr lang="en-CA" sz="1500" dirty="0">
                <a:solidFill>
                  <a:schemeClr val="tx1">
                    <a:lumMod val="75000"/>
                    <a:lumOff val="25000"/>
                  </a:schemeClr>
                </a:solidFill>
                <a:latin typeface="Calibri" panose="020F0502020204030204" pitchFamily="34" charset="0"/>
                <a:cs typeface="Calibri" panose="020F0502020204030204" pitchFamily="34" charset="0"/>
              </a:rPr>
              <a:t>The Indicator List is not intended to replace legal advice that the service agency may need to seek with regard to </a:t>
            </a:r>
            <a:r>
              <a:rPr lang="en-CA" sz="1500" dirty="0" smtClean="0">
                <a:solidFill>
                  <a:schemeClr val="tx1">
                    <a:lumMod val="75000"/>
                    <a:lumOff val="25000"/>
                  </a:schemeClr>
                </a:solidFill>
                <a:latin typeface="Calibri" panose="020F0502020204030204" pitchFamily="34" charset="0"/>
                <a:cs typeface="Calibri" panose="020F0502020204030204" pitchFamily="34" charset="0"/>
              </a:rPr>
              <a:t>compliance </a:t>
            </a:r>
            <a:r>
              <a:rPr lang="en-CA" sz="1500" dirty="0">
                <a:solidFill>
                  <a:schemeClr val="tx1">
                    <a:lumMod val="75000"/>
                    <a:lumOff val="25000"/>
                  </a:schemeClr>
                </a:solidFill>
                <a:latin typeface="Calibri" panose="020F0502020204030204" pitchFamily="34" charset="0"/>
                <a:cs typeface="Calibri" panose="020F0502020204030204" pitchFamily="34" charset="0"/>
              </a:rPr>
              <a:t>with the requirements. </a:t>
            </a:r>
          </a:p>
        </p:txBody>
      </p:sp>
      <p:sp>
        <p:nvSpPr>
          <p:cNvPr id="6" name="Slide Number Placeholder 5"/>
          <p:cNvSpPr>
            <a:spLocks noGrp="1"/>
          </p:cNvSpPr>
          <p:nvPr>
            <p:ph type="sldNum" sz="quarter" idx="12"/>
          </p:nvPr>
        </p:nvSpPr>
        <p:spPr/>
        <p:txBody>
          <a:bodyPr/>
          <a:lstStyle/>
          <a:p>
            <a:fld id="{53BC4A81-272D-4B6C-9094-3AE27DC0A8E0}" type="slidenum">
              <a:rPr lang="en-CA" smtClean="0">
                <a:solidFill>
                  <a:schemeClr val="tx1">
                    <a:lumMod val="50000"/>
                    <a:lumOff val="50000"/>
                  </a:schemeClr>
                </a:solidFill>
                <a:latin typeface="Calibri" panose="020F0502020204030204" pitchFamily="34" charset="0"/>
                <a:cs typeface="Calibri" panose="020F0502020204030204" pitchFamily="34" charset="0"/>
              </a:rPr>
              <a:pPr/>
              <a:t>9</a:t>
            </a:fld>
            <a:endParaRPr lang="en-CA"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2" name="Title 4"/>
          <p:cNvSpPr>
            <a:spLocks noGrp="1"/>
          </p:cNvSpPr>
          <p:nvPr>
            <p:ph type="title"/>
          </p:nvPr>
        </p:nvSpPr>
        <p:spPr>
          <a:xfrm>
            <a:off x="838200" y="152400"/>
            <a:ext cx="6300893" cy="1143000"/>
          </a:xfrm>
        </p:spPr>
        <p:txBody>
          <a:bodyPr>
            <a:normAutofit/>
          </a:bodyPr>
          <a:lstStyle/>
          <a:p>
            <a:r>
              <a:rPr lang="en-CA" sz="2200" b="0" dirty="0">
                <a:solidFill>
                  <a:schemeClr val="tx1">
                    <a:lumMod val="75000"/>
                    <a:lumOff val="25000"/>
                  </a:schemeClr>
                </a:solidFill>
                <a:latin typeface="Calibri" panose="020F0502020204030204" pitchFamily="34" charset="0"/>
                <a:cs typeface="Calibri" panose="020F0502020204030204" pitchFamily="34" charset="0"/>
              </a:rPr>
              <a:t>Compliance </a:t>
            </a:r>
            <a:r>
              <a:rPr lang="en-CA" sz="2200" b="0" dirty="0" smtClean="0">
                <a:solidFill>
                  <a:schemeClr val="tx1">
                    <a:lumMod val="75000"/>
                    <a:lumOff val="25000"/>
                  </a:schemeClr>
                </a:solidFill>
                <a:latin typeface="Calibri" panose="020F0502020204030204" pitchFamily="34" charset="0"/>
                <a:cs typeface="Calibri" panose="020F0502020204030204" pitchFamily="34" charset="0"/>
              </a:rPr>
              <a:t>Support</a:t>
            </a:r>
            <a:r>
              <a:rPr lang="en-CA" sz="2200" dirty="0">
                <a:latin typeface="Calibri" panose="020F0502020204030204" pitchFamily="34" charset="0"/>
                <a:cs typeface="Calibri" panose="020F0502020204030204" pitchFamily="34" charset="0"/>
              </a:rPr>
              <a:t/>
            </a:r>
            <a:br>
              <a:rPr lang="en-CA" sz="2200" dirty="0">
                <a:latin typeface="Calibri" panose="020F0502020204030204" pitchFamily="34" charset="0"/>
                <a:cs typeface="Calibri" panose="020F0502020204030204" pitchFamily="34" charset="0"/>
              </a:rPr>
            </a:br>
            <a:r>
              <a:rPr lang="en-CA" b="0" dirty="0" smtClean="0">
                <a:solidFill>
                  <a:schemeClr val="accent6">
                    <a:lumMod val="75000"/>
                  </a:schemeClr>
                </a:solidFill>
                <a:latin typeface="Calibri" panose="020F0502020204030204" pitchFamily="34" charset="0"/>
                <a:cs typeface="Calibri" panose="020F0502020204030204" pitchFamily="34" charset="0"/>
              </a:rPr>
              <a:t>Indicator List / Program Requirements</a:t>
            </a:r>
            <a:r>
              <a:rPr lang="en-CA" dirty="0" smtClean="0">
                <a:cs typeface="Arial" panose="020B0604020202020204" pitchFamily="34" charset="0"/>
              </a:rPr>
              <a:t/>
            </a:r>
            <a:br>
              <a:rPr lang="en-CA" dirty="0" smtClean="0">
                <a:cs typeface="Arial" panose="020B0604020202020204" pitchFamily="34" charset="0"/>
              </a:rPr>
            </a:br>
            <a:endParaRPr lang="en-C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658" y="990600"/>
            <a:ext cx="777240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6499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ck_DSCompliance Monitoring_v0 06_Mar 18 2015_new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ck_DSCompliance Monitoring_v0 06_Mar 18 2015_new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ck_DSCompliance Monitoring_v0 06_Mar 18 2015_new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Deck_DSCompliance Monitoring_v0 06_Mar 18 2015_new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Deck_DSCompliance Monitoring_v0 06_Mar 18 2015_new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Deck_DSCompliance Monitoring_v0 06_Mar 18 2015_new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Deck_DSCompliance Monitoring_v0 06_Mar 18 2015_new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A68B1332B2FA4C850549E0B7B74012" ma:contentTypeVersion="1" ma:contentTypeDescription="Create a new document." ma:contentTypeScope="" ma:versionID="9b7ec0011a5203f6c0b389f0bde3d2a8">
  <xsd:schema xmlns:xsd="http://www.w3.org/2001/XMLSchema" xmlns:xs="http://www.w3.org/2001/XMLSchema" xmlns:p="http://schemas.microsoft.com/office/2006/metadata/properties" xmlns:ns2="fbf9c38b-0c4c-40b0-b82f-20a9e377de95" xmlns:ns3="8a49ae56-5c83-42cb-8b40-7e7f24e478d5" targetNamespace="http://schemas.microsoft.com/office/2006/metadata/properties" ma:root="true" ma:fieldsID="5d83866062a9049e839e0d6aa2a96c48" ns2:_="" ns3:_="">
    <xsd:import namespace="fbf9c38b-0c4c-40b0-b82f-20a9e377de95"/>
    <xsd:import namespace="8a49ae56-5c83-42cb-8b40-7e7f24e478d5"/>
    <xsd:element name="properties">
      <xsd:complexType>
        <xsd:sequence>
          <xsd:element name="documentManagement">
            <xsd:complexType>
              <xsd:all>
                <xsd:element ref="ns2:Number"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9c38b-0c4c-40b0-b82f-20a9e377de95" elementFormDefault="qualified">
    <xsd:import namespace="http://schemas.microsoft.com/office/2006/documentManagement/types"/>
    <xsd:import namespace="http://schemas.microsoft.com/office/infopath/2007/PartnerControls"/>
    <xsd:element name="Number" ma:index="8" nillable="true" ma:displayName="Number" ma:indexed="true" ma:internalName="Number">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8a49ae56-5c83-42cb-8b40-7e7f24e478d5"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Number xmlns="fbf9c38b-0c4c-40b0-b82f-20a9e377de95" xsi:nil="true"/>
    <_dlc_DocId xmlns="8a49ae56-5c83-42cb-8b40-7e7f24e478d5">5KNH76RK6AZD-2096625663-303</_dlc_DocId>
    <_dlc_DocIdUrl xmlns="8a49ae56-5c83-42cb-8b40-7e7f24e478d5">
      <Url>https://intra.sse.gov.on.ca/MCSS/OPER/CDSD/SDSB/ACMO/_layouts/DocIdRedir.aspx?ID=5KNH76RK6AZD-2096625663-303</Url>
      <Description>5KNH76RK6AZD-2096625663-303</Description>
    </_dlc_DocIdUrl>
  </documentManagement>
</p:properties>
</file>

<file path=customXml/itemProps1.xml><?xml version="1.0" encoding="utf-8"?>
<ds:datastoreItem xmlns:ds="http://schemas.openxmlformats.org/officeDocument/2006/customXml" ds:itemID="{0BE40955-A683-4479-A550-D2B23466A0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9c38b-0c4c-40b0-b82f-20a9e377de95"/>
    <ds:schemaRef ds:uri="8a49ae56-5c83-42cb-8b40-7e7f24e478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D6787B-FC26-4E00-B673-57C9AC39206E}">
  <ds:schemaRefs>
    <ds:schemaRef ds:uri="http://schemas.microsoft.com/sharepoint/events"/>
  </ds:schemaRefs>
</ds:datastoreItem>
</file>

<file path=customXml/itemProps3.xml><?xml version="1.0" encoding="utf-8"?>
<ds:datastoreItem xmlns:ds="http://schemas.openxmlformats.org/officeDocument/2006/customXml" ds:itemID="{B20C7842-B1B6-47DC-8C90-DDC6460A57E0}">
  <ds:schemaRefs>
    <ds:schemaRef ds:uri="http://schemas.microsoft.com/sharepoint/v3/contenttype/forms"/>
  </ds:schemaRefs>
</ds:datastoreItem>
</file>

<file path=customXml/itemProps4.xml><?xml version="1.0" encoding="utf-8"?>
<ds:datastoreItem xmlns:ds="http://schemas.openxmlformats.org/officeDocument/2006/customXml" ds:itemID="{845DBE09-5D71-4252-A396-94F9C9A6894E}">
  <ds:schemaRefs>
    <ds:schemaRef ds:uri="http://schemas.microsoft.com/office/infopath/2007/PartnerControls"/>
    <ds:schemaRef ds:uri="fbf9c38b-0c4c-40b0-b82f-20a9e377de95"/>
    <ds:schemaRef ds:uri="http://schemas.microsoft.com/office/2006/documentManagement/types"/>
    <ds:schemaRef ds:uri="http://purl.org/dc/dcmitype/"/>
    <ds:schemaRef ds:uri="http://purl.org/dc/terms/"/>
    <ds:schemaRef ds:uri="http://schemas.microsoft.com/office/2006/metadata/properties"/>
    <ds:schemaRef ds:uri="http://purl.org/dc/elements/1.1/"/>
    <ds:schemaRef ds:uri="http://schemas.openxmlformats.org/package/2006/metadata/core-properties"/>
    <ds:schemaRef ds:uri="8a49ae56-5c83-42cb-8b40-7e7f24e478d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Deck_DSCompliance Monitoring_v0 06_Mar 18 2015_new template</Template>
  <TotalTime>17994</TotalTime>
  <Words>3355</Words>
  <Application>Microsoft Office PowerPoint</Application>
  <PresentationFormat>On-screen Show (4:3)</PresentationFormat>
  <Paragraphs>474</Paragraphs>
  <Slides>26</Slides>
  <Notes>9</Notes>
  <HiddenSlides>0</HiddenSlides>
  <MMClips>0</MMClips>
  <ScaleCrop>false</ScaleCrop>
  <HeadingPairs>
    <vt:vector size="4" baseType="variant">
      <vt:variant>
        <vt:lpstr>Theme</vt:lpstr>
      </vt:variant>
      <vt:variant>
        <vt:i4>7</vt:i4>
      </vt:variant>
      <vt:variant>
        <vt:lpstr>Slide Titles</vt:lpstr>
      </vt:variant>
      <vt:variant>
        <vt:i4>26</vt:i4>
      </vt:variant>
    </vt:vector>
  </HeadingPairs>
  <TitlesOfParts>
    <vt:vector size="33" baseType="lpstr">
      <vt:lpstr>Deck_DSCompliance Monitoring_v0 06_Mar 18 2015_new template</vt:lpstr>
      <vt:lpstr>2_Deck_DSCompliance Monitoring_v0 06_Mar 18 2015_new template</vt:lpstr>
      <vt:lpstr>1_Deck_DSCompliance Monitoring_v0 06_Mar 18 2015_new template</vt:lpstr>
      <vt:lpstr>3_Deck_DSCompliance Monitoring_v0 06_Mar 18 2015_new template</vt:lpstr>
      <vt:lpstr>4_Deck_DSCompliance Monitoring_v0 06_Mar 18 2015_new template</vt:lpstr>
      <vt:lpstr>5_Deck_DSCompliance Monitoring_v0 06_Mar 18 2015_new template</vt:lpstr>
      <vt:lpstr>6_Deck_DSCompliance Monitoring_v0 06_Mar 18 2015_new template</vt:lpstr>
      <vt:lpstr>Developmental Services  Compliance Training Package for Adult Protective Services and Employment Supports</vt:lpstr>
      <vt:lpstr>Compliance Inspections Training Objectives</vt:lpstr>
      <vt:lpstr>   Ministry’s Authority to Monitor Quality Assurance    O. Reg. 299/10 Quality Assurance Measures + Policy Directives </vt:lpstr>
      <vt:lpstr>Overview of Compliance Inspections</vt:lpstr>
      <vt:lpstr>PowerPoint Presentation</vt:lpstr>
      <vt:lpstr>PowerPoint Presentation</vt:lpstr>
      <vt:lpstr>PowerPoint Presentation</vt:lpstr>
      <vt:lpstr>Compliance Support Notice of Inspection </vt:lpstr>
      <vt:lpstr>Compliance Support Indicator List / Program Requirements </vt:lpstr>
      <vt:lpstr>PowerPoint Presentation</vt:lpstr>
      <vt:lpstr>PowerPoint Presentation</vt:lpstr>
      <vt:lpstr>Compliance Support  QAMClear </vt:lpstr>
      <vt:lpstr>Compliance Support  QAM Website </vt:lpstr>
      <vt:lpstr>PowerPoint Presentation</vt:lpstr>
      <vt:lpstr>PowerPoint Presentation</vt:lpstr>
      <vt:lpstr>Compliance Improvement What Do We Inspect </vt:lpstr>
      <vt:lpstr>PowerPoint Presentation</vt:lpstr>
      <vt:lpstr>PowerPoint Presentation</vt:lpstr>
      <vt:lpstr>Compliance Improvement What to Expect at an Entrance Meeting </vt:lpstr>
      <vt:lpstr>PowerPoint Presentation</vt:lpstr>
      <vt:lpstr>PowerPoint Presentation</vt:lpstr>
      <vt:lpstr>PowerPoint Presentation</vt:lpstr>
      <vt:lpstr>PowerPoint Presentation</vt:lpstr>
      <vt:lpstr>PowerPoint Presentation</vt:lpstr>
      <vt:lpstr>Enforcement Process and Timelines cont’d </vt:lpstr>
      <vt:lpstr>PowerPoint Presentation</vt:lpstr>
    </vt:vector>
  </TitlesOfParts>
  <Company>MGS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Package for Service Agencies - November 30th Final for Approval</dc:title>
  <dc:creator>Burnett, Monique (CSS)</dc:creator>
  <cp:lastModifiedBy>Burnett, Monique (MCSS)</cp:lastModifiedBy>
  <cp:revision>987</cp:revision>
  <cp:lastPrinted>2015-12-15T18:37:53Z</cp:lastPrinted>
  <dcterms:created xsi:type="dcterms:W3CDTF">2015-03-19T13:47:42Z</dcterms:created>
  <dcterms:modified xsi:type="dcterms:W3CDTF">2018-07-17T13:49:19Z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0x01010085A68B1332B2FA4C850549E0B7B74012</vt:lpwstr>
  </property>
  <property fmtid="{D5CDD505-2E9C-101B-9397-08002B2CF9AE}" pid="3" name="_dlc_DocIdItemGuid">
    <vt:lpwstr>98e40772-2278-4c6e-9733-e00b8e7efdde</vt:lpwstr>
  </property>
</Properties>
</file>